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9" r:id="rId3"/>
    <p:sldId id="260" r:id="rId4"/>
    <p:sldId id="261" r:id="rId5"/>
    <p:sldId id="263" r:id="rId6"/>
    <p:sldId id="264" r:id="rId7"/>
    <p:sldId id="265" r:id="rId8"/>
    <p:sldId id="267" r:id="rId9"/>
    <p:sldId id="268" r:id="rId10"/>
    <p:sldId id="269" r:id="rId11"/>
    <p:sldId id="270" r:id="rId12"/>
    <p:sldId id="271" r:id="rId13"/>
    <p:sldId id="272"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7" autoAdjust="0"/>
    <p:restoredTop sz="94660"/>
  </p:normalViewPr>
  <p:slideViewPr>
    <p:cSldViewPr snapToGrid="0">
      <p:cViewPr varScale="1">
        <p:scale>
          <a:sx n="66" d="100"/>
          <a:sy n="66" d="100"/>
        </p:scale>
        <p:origin x="23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79B98-55CC-44FB-AFC6-DB385756F75C}"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it-IT"/>
        </a:p>
      </dgm:t>
    </dgm:pt>
    <dgm:pt modelId="{75B19A96-BBBE-4864-AF18-0C2994CC84C7}">
      <dgm:prSet phldrT="[Testo]">
        <dgm:style>
          <a:lnRef idx="0">
            <a:schemeClr val="accent1"/>
          </a:lnRef>
          <a:fillRef idx="3">
            <a:schemeClr val="accent1"/>
          </a:fillRef>
          <a:effectRef idx="3">
            <a:schemeClr val="accent1"/>
          </a:effectRef>
          <a:fontRef idx="minor">
            <a:schemeClr val="lt1"/>
          </a:fontRef>
        </dgm:style>
      </dgm:prSet>
      <dgm:spPr>
        <a:ln>
          <a:solidFill>
            <a:srgbClr val="002060"/>
          </a:solidFill>
        </a:ln>
      </dgm:spPr>
      <dgm:t>
        <a:bodyPr/>
        <a:lstStyle/>
        <a:p>
          <a:r>
            <a:rPr lang="it-IT" dirty="0" smtClean="0">
              <a:solidFill>
                <a:schemeClr val="bg1"/>
              </a:solidFill>
            </a:rPr>
            <a:t>1</a:t>
          </a:r>
          <a:endParaRPr lang="it-IT" dirty="0">
            <a:solidFill>
              <a:schemeClr val="bg1"/>
            </a:solidFill>
          </a:endParaRPr>
        </a:p>
      </dgm:t>
    </dgm:pt>
    <dgm:pt modelId="{0816434F-AFF7-4757-A9BE-6FB4FBBE698D}" type="parTrans" cxnId="{D27B1481-1462-4943-95EB-3B743CAA2F7A}">
      <dgm:prSet/>
      <dgm:spPr/>
      <dgm:t>
        <a:bodyPr/>
        <a:lstStyle/>
        <a:p>
          <a:endParaRPr lang="it-IT"/>
        </a:p>
      </dgm:t>
    </dgm:pt>
    <dgm:pt modelId="{C0516EE6-E293-4EB6-BC83-86DDB08BA5C7}" type="sibTrans" cxnId="{D27B1481-1462-4943-95EB-3B743CAA2F7A}">
      <dgm:prSet/>
      <dgm:spPr/>
      <dgm:t>
        <a:bodyPr/>
        <a:lstStyle/>
        <a:p>
          <a:endParaRPr lang="it-IT"/>
        </a:p>
      </dgm:t>
    </dgm:pt>
    <dgm:pt modelId="{7C8D9204-0FF8-44A2-848A-22234BC37B13}">
      <dgm:prSet phldrT="[Testo]">
        <dgm:style>
          <a:lnRef idx="0">
            <a:schemeClr val="accent1"/>
          </a:lnRef>
          <a:fillRef idx="3">
            <a:schemeClr val="accent1"/>
          </a:fillRef>
          <a:effectRef idx="3">
            <a:schemeClr val="accent1"/>
          </a:effectRef>
          <a:fontRef idx="minor">
            <a:schemeClr val="lt1"/>
          </a:fontRef>
        </dgm:style>
      </dgm:prSet>
      <dgm:spPr>
        <a:ln>
          <a:solidFill>
            <a:srgbClr val="002060"/>
          </a:solidFill>
        </a:ln>
      </dgm:spPr>
      <dgm:t>
        <a:bodyPr/>
        <a:lstStyle/>
        <a:p>
          <a:r>
            <a:rPr lang="it-IT" dirty="0" smtClean="0"/>
            <a:t>2</a:t>
          </a:r>
          <a:endParaRPr lang="it-IT" dirty="0"/>
        </a:p>
      </dgm:t>
    </dgm:pt>
    <dgm:pt modelId="{7CF0B842-CD11-4D7C-B47B-139B1F1E1574}" type="parTrans" cxnId="{754CC968-EA8F-41F7-92F8-03A0B914FAF2}">
      <dgm:prSet/>
      <dgm:spPr/>
      <dgm:t>
        <a:bodyPr/>
        <a:lstStyle/>
        <a:p>
          <a:endParaRPr lang="it-IT"/>
        </a:p>
      </dgm:t>
    </dgm:pt>
    <dgm:pt modelId="{723FE027-DC05-4A73-8B5D-0D2ABF952EF2}" type="sibTrans" cxnId="{754CC968-EA8F-41F7-92F8-03A0B914FAF2}">
      <dgm:prSet/>
      <dgm:spPr/>
      <dgm:t>
        <a:bodyPr/>
        <a:lstStyle/>
        <a:p>
          <a:endParaRPr lang="it-IT"/>
        </a:p>
      </dgm:t>
    </dgm:pt>
    <dgm:pt modelId="{FDAB0589-AEC4-4D94-96D7-FE68A46FFC95}">
      <dgm:prSet phldrT="[Testo]" custT="1">
        <dgm:style>
          <a:lnRef idx="0">
            <a:schemeClr val="accent1"/>
          </a:lnRef>
          <a:fillRef idx="3">
            <a:schemeClr val="accent1"/>
          </a:fillRef>
          <a:effectRef idx="3">
            <a:schemeClr val="accent1"/>
          </a:effectRef>
          <a:fontRef idx="minor">
            <a:schemeClr val="lt1"/>
          </a:fontRef>
        </dgm:style>
      </dgm:prSet>
      <dgm:spPr>
        <a:ln>
          <a:solidFill>
            <a:srgbClr val="002060"/>
          </a:solidFill>
        </a:ln>
      </dgm:spPr>
      <dgm:t>
        <a:bodyPr/>
        <a:lstStyle/>
        <a:p>
          <a:pPr algn="just"/>
          <a:r>
            <a:rPr lang="it-IT" sz="2200" dirty="0" smtClean="0">
              <a:solidFill>
                <a:schemeClr val="bg1"/>
              </a:solidFill>
            </a:rPr>
            <a:t>Discussione </a:t>
          </a:r>
          <a:r>
            <a:rPr lang="it-IT" sz="2200" b="1" dirty="0" smtClean="0">
              <a:solidFill>
                <a:schemeClr val="bg1"/>
              </a:solidFill>
            </a:rPr>
            <a:t>collettiva</a:t>
          </a:r>
          <a:r>
            <a:rPr lang="it-IT" sz="2200" dirty="0" smtClean="0">
              <a:solidFill>
                <a:schemeClr val="bg1"/>
              </a:solidFill>
            </a:rPr>
            <a:t> in classe tra i ragazzi e gli insegnanti sulla giornata trascorsa al Museo: </a:t>
          </a:r>
          <a:r>
            <a:rPr lang="it-IT" sz="2200" b="1" dirty="0" smtClean="0">
              <a:solidFill>
                <a:schemeClr val="bg1"/>
              </a:solidFill>
            </a:rPr>
            <a:t>impressioni, nuove parole, strumenti e concetti appresi.</a:t>
          </a:r>
          <a:endParaRPr lang="it-IT" sz="2200" dirty="0">
            <a:solidFill>
              <a:schemeClr val="bg1"/>
            </a:solidFill>
          </a:endParaRPr>
        </a:p>
      </dgm:t>
    </dgm:pt>
    <dgm:pt modelId="{231B4658-9163-4B1C-8667-58A3A6CE2FB4}" type="parTrans" cxnId="{35B99F35-2E40-4B62-9F89-E8B1D1AC9755}">
      <dgm:prSet/>
      <dgm:spPr/>
      <dgm:t>
        <a:bodyPr/>
        <a:lstStyle/>
        <a:p>
          <a:endParaRPr lang="it-IT"/>
        </a:p>
      </dgm:t>
    </dgm:pt>
    <dgm:pt modelId="{E62A6B6C-816B-4B4E-A95C-E6799C63042F}" type="sibTrans" cxnId="{35B99F35-2E40-4B62-9F89-E8B1D1AC9755}">
      <dgm:prSet/>
      <dgm:spPr/>
      <dgm:t>
        <a:bodyPr/>
        <a:lstStyle/>
        <a:p>
          <a:endParaRPr lang="it-IT"/>
        </a:p>
      </dgm:t>
    </dgm:pt>
    <dgm:pt modelId="{28A7F57A-BF56-4B44-B80A-9C1AB3BD6441}">
      <dgm:prSet phldrT="[Testo]">
        <dgm:style>
          <a:lnRef idx="0">
            <a:schemeClr val="accent1"/>
          </a:lnRef>
          <a:fillRef idx="3">
            <a:schemeClr val="accent1"/>
          </a:fillRef>
          <a:effectRef idx="3">
            <a:schemeClr val="accent1"/>
          </a:effectRef>
          <a:fontRef idx="minor">
            <a:schemeClr val="lt1"/>
          </a:fontRef>
        </dgm:style>
      </dgm:prSet>
      <dgm:spPr>
        <a:ln>
          <a:solidFill>
            <a:srgbClr val="002060"/>
          </a:solidFill>
        </a:ln>
      </dgm:spPr>
      <dgm:t>
        <a:bodyPr/>
        <a:lstStyle/>
        <a:p>
          <a:r>
            <a:rPr lang="it-IT" dirty="0" smtClean="0"/>
            <a:t>3</a:t>
          </a:r>
          <a:endParaRPr lang="it-IT" dirty="0"/>
        </a:p>
      </dgm:t>
    </dgm:pt>
    <dgm:pt modelId="{A9F01D45-ABB2-4562-8A7C-9BA5FAB7C3E2}" type="parTrans" cxnId="{F1470241-7BDE-466D-A4B9-B56B469801BE}">
      <dgm:prSet/>
      <dgm:spPr/>
      <dgm:t>
        <a:bodyPr/>
        <a:lstStyle/>
        <a:p>
          <a:endParaRPr lang="it-IT"/>
        </a:p>
      </dgm:t>
    </dgm:pt>
    <dgm:pt modelId="{7F0E8E56-1470-49EC-9A1A-7D2481FC2861}" type="sibTrans" cxnId="{F1470241-7BDE-466D-A4B9-B56B469801BE}">
      <dgm:prSet/>
      <dgm:spPr/>
      <dgm:t>
        <a:bodyPr/>
        <a:lstStyle/>
        <a:p>
          <a:endParaRPr lang="it-IT"/>
        </a:p>
      </dgm:t>
    </dgm:pt>
    <dgm:pt modelId="{7F0169B6-2A75-47A2-A5EB-CFE61C81105B}">
      <dgm:prSet phldrT="[Testo]" custT="1">
        <dgm:style>
          <a:lnRef idx="0">
            <a:schemeClr val="accent1"/>
          </a:lnRef>
          <a:fillRef idx="3">
            <a:schemeClr val="accent1"/>
          </a:fillRef>
          <a:effectRef idx="3">
            <a:schemeClr val="accent1"/>
          </a:effectRef>
          <a:fontRef idx="minor">
            <a:schemeClr val="lt1"/>
          </a:fontRef>
        </dgm:style>
      </dgm:prSet>
      <dgm:spPr>
        <a:ln>
          <a:solidFill>
            <a:srgbClr val="002060"/>
          </a:solidFill>
        </a:ln>
      </dgm:spPr>
      <dgm:t>
        <a:bodyPr/>
        <a:lstStyle/>
        <a:p>
          <a:pPr algn="just"/>
          <a:r>
            <a:rPr lang="it-IT" sz="2200" dirty="0" smtClean="0">
              <a:solidFill>
                <a:schemeClr val="bg1"/>
              </a:solidFill>
            </a:rPr>
            <a:t>Visita degli animatori del Museo alla Scuola: lezione e esperimenti su </a:t>
          </a:r>
          <a:r>
            <a:rPr lang="it-IT" sz="2200" b="1" dirty="0" smtClean="0">
              <a:solidFill>
                <a:schemeClr val="bg1"/>
              </a:solidFill>
            </a:rPr>
            <a:t>“I Miscugli e  le Miscele nel quotidiano e nel Laboratorio Chimico”</a:t>
          </a:r>
          <a:r>
            <a:rPr lang="it-IT" sz="2200" b="0" dirty="0" smtClean="0">
              <a:solidFill>
                <a:schemeClr val="bg1"/>
              </a:solidFill>
            </a:rPr>
            <a:t>.</a:t>
          </a:r>
          <a:endParaRPr lang="it-IT" sz="2200" dirty="0">
            <a:solidFill>
              <a:schemeClr val="bg1"/>
            </a:solidFill>
          </a:endParaRPr>
        </a:p>
      </dgm:t>
    </dgm:pt>
    <dgm:pt modelId="{C6D3955F-3F16-4095-B654-9CB3A77CFB35}" type="parTrans" cxnId="{FCD38C14-0BFF-42E9-9A18-9142EC978DC6}">
      <dgm:prSet/>
      <dgm:spPr/>
      <dgm:t>
        <a:bodyPr/>
        <a:lstStyle/>
        <a:p>
          <a:endParaRPr lang="it-IT"/>
        </a:p>
      </dgm:t>
    </dgm:pt>
    <dgm:pt modelId="{5F4972B3-97B6-414B-8FC3-AF97BE5CD4A7}" type="sibTrans" cxnId="{FCD38C14-0BFF-42E9-9A18-9142EC978DC6}">
      <dgm:prSet/>
      <dgm:spPr/>
      <dgm:t>
        <a:bodyPr/>
        <a:lstStyle/>
        <a:p>
          <a:endParaRPr lang="it-IT"/>
        </a:p>
      </dgm:t>
    </dgm:pt>
    <dgm:pt modelId="{FEAE2FB9-E540-4609-937A-5557E6B44245}">
      <dgm:prSet>
        <dgm:style>
          <a:lnRef idx="0">
            <a:schemeClr val="accent1"/>
          </a:lnRef>
          <a:fillRef idx="3">
            <a:schemeClr val="accent1"/>
          </a:fillRef>
          <a:effectRef idx="3">
            <a:schemeClr val="accent1"/>
          </a:effectRef>
          <a:fontRef idx="minor">
            <a:schemeClr val="lt1"/>
          </a:fontRef>
        </dgm:style>
      </dgm:prSet>
      <dgm:spPr>
        <a:ln>
          <a:solidFill>
            <a:srgbClr val="002060"/>
          </a:solidFill>
        </a:ln>
      </dgm:spPr>
      <dgm:t>
        <a:bodyPr/>
        <a:lstStyle/>
        <a:p>
          <a:r>
            <a:rPr lang="it-IT" dirty="0" smtClean="0"/>
            <a:t>4</a:t>
          </a:r>
          <a:endParaRPr lang="it-IT" dirty="0"/>
        </a:p>
      </dgm:t>
    </dgm:pt>
    <dgm:pt modelId="{4D9EB03E-78E2-4543-A1D6-3BBAFFF700D9}" type="parTrans" cxnId="{06B21906-5D24-488B-8AAE-79C83E0361AE}">
      <dgm:prSet/>
      <dgm:spPr/>
      <dgm:t>
        <a:bodyPr/>
        <a:lstStyle/>
        <a:p>
          <a:endParaRPr lang="it-IT"/>
        </a:p>
      </dgm:t>
    </dgm:pt>
    <dgm:pt modelId="{C32D431B-AB94-4140-9E1A-C80494B784F2}" type="sibTrans" cxnId="{06B21906-5D24-488B-8AAE-79C83E0361AE}">
      <dgm:prSet/>
      <dgm:spPr/>
      <dgm:t>
        <a:bodyPr/>
        <a:lstStyle/>
        <a:p>
          <a:endParaRPr lang="it-IT"/>
        </a:p>
      </dgm:t>
    </dgm:pt>
    <dgm:pt modelId="{E0CCD77A-3F09-4ECA-ACDB-342CE761B592}">
      <dgm:prSet phldrT="[Testo]" custT="1">
        <dgm:style>
          <a:lnRef idx="0">
            <a:schemeClr val="accent1"/>
          </a:lnRef>
          <a:fillRef idx="3">
            <a:schemeClr val="accent1"/>
          </a:fillRef>
          <a:effectRef idx="3">
            <a:schemeClr val="accent1"/>
          </a:effectRef>
          <a:fontRef idx="minor">
            <a:schemeClr val="lt1"/>
          </a:fontRef>
        </dgm:style>
      </dgm:prSet>
      <dgm:spPr>
        <a:ln>
          <a:solidFill>
            <a:srgbClr val="002060"/>
          </a:solidFill>
        </a:ln>
      </dgm:spPr>
      <dgm:t>
        <a:bodyPr/>
        <a:lstStyle/>
        <a:p>
          <a:pPr algn="just"/>
          <a:r>
            <a:rPr lang="it-IT" sz="2200" dirty="0" smtClean="0">
              <a:solidFill>
                <a:schemeClr val="bg1"/>
              </a:solidFill>
            </a:rPr>
            <a:t>Visita degli studenti alla </a:t>
          </a:r>
          <a:r>
            <a:rPr lang="it-IT" sz="2200" b="1" dirty="0" smtClean="0">
              <a:solidFill>
                <a:schemeClr val="bg1"/>
              </a:solidFill>
            </a:rPr>
            <a:t>Mostra  Didattica “</a:t>
          </a:r>
          <a:r>
            <a:rPr lang="it-IT" sz="2200" b="1" cap="all" baseline="0" dirty="0" smtClean="0">
              <a:solidFill>
                <a:schemeClr val="bg1"/>
              </a:solidFill>
            </a:rPr>
            <a:t>Le pratiche della Chimica ieri e oggi” </a:t>
          </a:r>
          <a:r>
            <a:rPr lang="it-IT" sz="2200" cap="none" baseline="0" dirty="0" smtClean="0">
              <a:solidFill>
                <a:schemeClr val="bg1"/>
              </a:solidFill>
            </a:rPr>
            <a:t>al </a:t>
          </a:r>
          <a:r>
            <a:rPr lang="it-IT" sz="2200" b="1" cap="none" baseline="0" dirty="0" smtClean="0">
              <a:solidFill>
                <a:schemeClr val="bg1"/>
              </a:solidFill>
            </a:rPr>
            <a:t>Museo di Storia Naturale</a:t>
          </a:r>
          <a:r>
            <a:rPr lang="it-IT" sz="2200" cap="none" baseline="0" dirty="0" smtClean="0">
              <a:solidFill>
                <a:schemeClr val="bg1"/>
              </a:solidFill>
            </a:rPr>
            <a:t> di Rosignano Solvay (Dicembre 2011).</a:t>
          </a:r>
          <a:endParaRPr lang="it-IT" sz="2200" dirty="0">
            <a:solidFill>
              <a:schemeClr val="bg1"/>
            </a:solidFill>
          </a:endParaRPr>
        </a:p>
      </dgm:t>
    </dgm:pt>
    <dgm:pt modelId="{23E0A7EB-A9FF-4E45-B042-C35E3CF5C4C2}" type="sibTrans" cxnId="{E90EBF68-9419-4942-87DC-5D498F59348E}">
      <dgm:prSet/>
      <dgm:spPr/>
      <dgm:t>
        <a:bodyPr/>
        <a:lstStyle/>
        <a:p>
          <a:endParaRPr lang="it-IT"/>
        </a:p>
      </dgm:t>
    </dgm:pt>
    <dgm:pt modelId="{48F4392E-6D89-4D67-9C5F-1E342EC7EA6B}" type="parTrans" cxnId="{E90EBF68-9419-4942-87DC-5D498F59348E}">
      <dgm:prSet/>
      <dgm:spPr/>
      <dgm:t>
        <a:bodyPr/>
        <a:lstStyle/>
        <a:p>
          <a:endParaRPr lang="it-IT"/>
        </a:p>
      </dgm:t>
    </dgm:pt>
    <dgm:pt modelId="{287AB2FD-E442-4220-BB5E-1D838D61F896}">
      <dgm:prSet>
        <dgm:style>
          <a:lnRef idx="0">
            <a:schemeClr val="accent1"/>
          </a:lnRef>
          <a:fillRef idx="3">
            <a:schemeClr val="accent1"/>
          </a:fillRef>
          <a:effectRef idx="3">
            <a:schemeClr val="accent1"/>
          </a:effectRef>
          <a:fontRef idx="minor">
            <a:schemeClr val="lt1"/>
          </a:fontRef>
        </dgm:style>
      </dgm:prSet>
      <dgm:spPr>
        <a:ln>
          <a:solidFill>
            <a:srgbClr val="002060"/>
          </a:solidFill>
        </a:ln>
      </dgm:spPr>
      <dgm:t>
        <a:bodyPr/>
        <a:lstStyle/>
        <a:p>
          <a:pPr algn="just"/>
          <a:r>
            <a:rPr lang="it-IT" dirty="0" smtClean="0">
              <a:solidFill>
                <a:schemeClr val="bg1"/>
              </a:solidFill>
            </a:rPr>
            <a:t>Controllo della comprensione dei concetti acquisiti mediante opportuni strumenti di verifica, sempre nell’ottica del </a:t>
          </a:r>
          <a:r>
            <a:rPr lang="it-IT" b="1" dirty="0" smtClean="0">
              <a:solidFill>
                <a:schemeClr val="bg1"/>
              </a:solidFill>
            </a:rPr>
            <a:t>coinvolgimento</a:t>
          </a:r>
          <a:r>
            <a:rPr lang="it-IT" dirty="0" smtClean="0">
              <a:solidFill>
                <a:schemeClr val="bg1"/>
              </a:solidFill>
            </a:rPr>
            <a:t> e </a:t>
          </a:r>
          <a:r>
            <a:rPr lang="it-IT" b="1" dirty="0" smtClean="0">
              <a:solidFill>
                <a:schemeClr val="bg1"/>
              </a:solidFill>
            </a:rPr>
            <a:t>stimolazione</a:t>
          </a:r>
          <a:r>
            <a:rPr lang="it-IT" dirty="0" smtClean="0">
              <a:solidFill>
                <a:schemeClr val="bg1"/>
              </a:solidFill>
            </a:rPr>
            <a:t> della fantasia degli alunni.</a:t>
          </a:r>
          <a:endParaRPr lang="it-IT" dirty="0">
            <a:solidFill>
              <a:schemeClr val="bg1"/>
            </a:solidFill>
          </a:endParaRPr>
        </a:p>
      </dgm:t>
    </dgm:pt>
    <dgm:pt modelId="{0FF921D2-E2A5-4F4A-ACA5-AB3B30226E78}" type="parTrans" cxnId="{1794CEFF-2378-497A-93FA-D18AB5420BAC}">
      <dgm:prSet/>
      <dgm:spPr/>
      <dgm:t>
        <a:bodyPr/>
        <a:lstStyle/>
        <a:p>
          <a:endParaRPr lang="it-IT"/>
        </a:p>
      </dgm:t>
    </dgm:pt>
    <dgm:pt modelId="{714AB7FE-9969-47B4-B9F1-F30FC03B6A6A}" type="sibTrans" cxnId="{1794CEFF-2378-497A-93FA-D18AB5420BAC}">
      <dgm:prSet/>
      <dgm:spPr/>
      <dgm:t>
        <a:bodyPr/>
        <a:lstStyle/>
        <a:p>
          <a:endParaRPr lang="it-IT"/>
        </a:p>
      </dgm:t>
    </dgm:pt>
    <dgm:pt modelId="{BE4E9A19-65DF-43B4-88FB-F4EE0DF96F43}" type="pres">
      <dgm:prSet presAssocID="{26979B98-55CC-44FB-AFC6-DB385756F75C}" presName="linearFlow" presStyleCnt="0">
        <dgm:presLayoutVars>
          <dgm:dir/>
          <dgm:animLvl val="lvl"/>
          <dgm:resizeHandles val="exact"/>
        </dgm:presLayoutVars>
      </dgm:prSet>
      <dgm:spPr/>
      <dgm:t>
        <a:bodyPr/>
        <a:lstStyle/>
        <a:p>
          <a:endParaRPr lang="it-IT"/>
        </a:p>
      </dgm:t>
    </dgm:pt>
    <dgm:pt modelId="{586DAF9B-F9D8-446F-87B3-182B9999D07E}" type="pres">
      <dgm:prSet presAssocID="{75B19A96-BBBE-4864-AF18-0C2994CC84C7}" presName="composite" presStyleCnt="0"/>
      <dgm:spPr/>
    </dgm:pt>
    <dgm:pt modelId="{CD9A20C0-3775-4D59-A769-8BAA6BF96A55}" type="pres">
      <dgm:prSet presAssocID="{75B19A96-BBBE-4864-AF18-0C2994CC84C7}" presName="parentText" presStyleLbl="alignNode1" presStyleIdx="0" presStyleCnt="4">
        <dgm:presLayoutVars>
          <dgm:chMax val="1"/>
          <dgm:bulletEnabled val="1"/>
        </dgm:presLayoutVars>
      </dgm:prSet>
      <dgm:spPr/>
      <dgm:t>
        <a:bodyPr/>
        <a:lstStyle/>
        <a:p>
          <a:endParaRPr lang="it-IT"/>
        </a:p>
      </dgm:t>
    </dgm:pt>
    <dgm:pt modelId="{08A4BECA-7F0F-4968-A106-350274C343DA}" type="pres">
      <dgm:prSet presAssocID="{75B19A96-BBBE-4864-AF18-0C2994CC84C7}" presName="descendantText" presStyleLbl="alignAcc1" presStyleIdx="0" presStyleCnt="4">
        <dgm:presLayoutVars>
          <dgm:bulletEnabled val="1"/>
        </dgm:presLayoutVars>
      </dgm:prSet>
      <dgm:spPr/>
      <dgm:t>
        <a:bodyPr/>
        <a:lstStyle/>
        <a:p>
          <a:endParaRPr lang="it-IT"/>
        </a:p>
      </dgm:t>
    </dgm:pt>
    <dgm:pt modelId="{DD3DAE0D-643A-473A-B11A-B69C1DA395A1}" type="pres">
      <dgm:prSet presAssocID="{C0516EE6-E293-4EB6-BC83-86DDB08BA5C7}" presName="sp" presStyleCnt="0"/>
      <dgm:spPr/>
    </dgm:pt>
    <dgm:pt modelId="{E1E93F63-6109-47D9-BB56-6DA5F43B475B}" type="pres">
      <dgm:prSet presAssocID="{7C8D9204-0FF8-44A2-848A-22234BC37B13}" presName="composite" presStyleCnt="0"/>
      <dgm:spPr/>
    </dgm:pt>
    <dgm:pt modelId="{35C19897-A597-48D6-916E-9FBAE3548EA9}" type="pres">
      <dgm:prSet presAssocID="{7C8D9204-0FF8-44A2-848A-22234BC37B13}" presName="parentText" presStyleLbl="alignNode1" presStyleIdx="1" presStyleCnt="4">
        <dgm:presLayoutVars>
          <dgm:chMax val="1"/>
          <dgm:bulletEnabled val="1"/>
        </dgm:presLayoutVars>
      </dgm:prSet>
      <dgm:spPr/>
      <dgm:t>
        <a:bodyPr/>
        <a:lstStyle/>
        <a:p>
          <a:endParaRPr lang="it-IT"/>
        </a:p>
      </dgm:t>
    </dgm:pt>
    <dgm:pt modelId="{AE783ADF-F0FB-4E0C-908E-3C03AFA6D9FB}" type="pres">
      <dgm:prSet presAssocID="{7C8D9204-0FF8-44A2-848A-22234BC37B13}" presName="descendantText" presStyleLbl="alignAcc1" presStyleIdx="1" presStyleCnt="4">
        <dgm:presLayoutVars>
          <dgm:bulletEnabled val="1"/>
        </dgm:presLayoutVars>
      </dgm:prSet>
      <dgm:spPr/>
      <dgm:t>
        <a:bodyPr/>
        <a:lstStyle/>
        <a:p>
          <a:endParaRPr lang="it-IT"/>
        </a:p>
      </dgm:t>
    </dgm:pt>
    <dgm:pt modelId="{9506F3EF-5B00-4CA2-9910-AC561ED563DD}" type="pres">
      <dgm:prSet presAssocID="{723FE027-DC05-4A73-8B5D-0D2ABF952EF2}" presName="sp" presStyleCnt="0"/>
      <dgm:spPr/>
    </dgm:pt>
    <dgm:pt modelId="{2C3F95F7-DD33-4D54-AE45-2C8E4B60C9E4}" type="pres">
      <dgm:prSet presAssocID="{28A7F57A-BF56-4B44-B80A-9C1AB3BD6441}" presName="composite" presStyleCnt="0"/>
      <dgm:spPr/>
    </dgm:pt>
    <dgm:pt modelId="{E8821A6D-B58C-4E14-990C-90064BF66EFB}" type="pres">
      <dgm:prSet presAssocID="{28A7F57A-BF56-4B44-B80A-9C1AB3BD6441}" presName="parentText" presStyleLbl="alignNode1" presStyleIdx="2" presStyleCnt="4">
        <dgm:presLayoutVars>
          <dgm:chMax val="1"/>
          <dgm:bulletEnabled val="1"/>
        </dgm:presLayoutVars>
      </dgm:prSet>
      <dgm:spPr/>
      <dgm:t>
        <a:bodyPr/>
        <a:lstStyle/>
        <a:p>
          <a:endParaRPr lang="it-IT"/>
        </a:p>
      </dgm:t>
    </dgm:pt>
    <dgm:pt modelId="{805B532E-26F9-4EBE-990F-A5AE24151FAF}" type="pres">
      <dgm:prSet presAssocID="{28A7F57A-BF56-4B44-B80A-9C1AB3BD6441}" presName="descendantText" presStyleLbl="alignAcc1" presStyleIdx="2" presStyleCnt="4">
        <dgm:presLayoutVars>
          <dgm:bulletEnabled val="1"/>
        </dgm:presLayoutVars>
      </dgm:prSet>
      <dgm:spPr/>
      <dgm:t>
        <a:bodyPr/>
        <a:lstStyle/>
        <a:p>
          <a:endParaRPr lang="it-IT"/>
        </a:p>
      </dgm:t>
    </dgm:pt>
    <dgm:pt modelId="{B78477EA-E719-46F3-B62E-51C1FDD76ADB}" type="pres">
      <dgm:prSet presAssocID="{7F0E8E56-1470-49EC-9A1A-7D2481FC2861}" presName="sp" presStyleCnt="0"/>
      <dgm:spPr/>
    </dgm:pt>
    <dgm:pt modelId="{117270A7-4269-457B-98BE-3E863F4442A9}" type="pres">
      <dgm:prSet presAssocID="{FEAE2FB9-E540-4609-937A-5557E6B44245}" presName="composite" presStyleCnt="0"/>
      <dgm:spPr/>
    </dgm:pt>
    <dgm:pt modelId="{C0E7DD13-04D5-47F3-99E0-4C9FB8B58054}" type="pres">
      <dgm:prSet presAssocID="{FEAE2FB9-E540-4609-937A-5557E6B44245}" presName="parentText" presStyleLbl="alignNode1" presStyleIdx="3" presStyleCnt="4">
        <dgm:presLayoutVars>
          <dgm:chMax val="1"/>
          <dgm:bulletEnabled val="1"/>
        </dgm:presLayoutVars>
      </dgm:prSet>
      <dgm:spPr/>
      <dgm:t>
        <a:bodyPr/>
        <a:lstStyle/>
        <a:p>
          <a:endParaRPr lang="it-IT"/>
        </a:p>
      </dgm:t>
    </dgm:pt>
    <dgm:pt modelId="{F9C5AC13-E1AA-4569-A5D0-45FBC6F887D4}" type="pres">
      <dgm:prSet presAssocID="{FEAE2FB9-E540-4609-937A-5557E6B44245}" presName="descendantText" presStyleLbl="alignAcc1" presStyleIdx="3" presStyleCnt="4">
        <dgm:presLayoutVars>
          <dgm:bulletEnabled val="1"/>
        </dgm:presLayoutVars>
      </dgm:prSet>
      <dgm:spPr/>
      <dgm:t>
        <a:bodyPr/>
        <a:lstStyle/>
        <a:p>
          <a:endParaRPr lang="it-IT"/>
        </a:p>
      </dgm:t>
    </dgm:pt>
  </dgm:ptLst>
  <dgm:cxnLst>
    <dgm:cxn modelId="{A8B93D7E-D2FD-4659-8AF8-0BCB756F4563}" type="presOf" srcId="{7F0169B6-2A75-47A2-A5EB-CFE61C81105B}" destId="{805B532E-26F9-4EBE-990F-A5AE24151FAF}" srcOrd="0" destOrd="0" presId="urn:microsoft.com/office/officeart/2005/8/layout/chevron2"/>
    <dgm:cxn modelId="{47AA8215-5C64-4A53-BD14-2DF736DAA88F}" type="presOf" srcId="{FDAB0589-AEC4-4D94-96D7-FE68A46FFC95}" destId="{AE783ADF-F0FB-4E0C-908E-3C03AFA6D9FB}" srcOrd="0" destOrd="0" presId="urn:microsoft.com/office/officeart/2005/8/layout/chevron2"/>
    <dgm:cxn modelId="{B8A8F380-D6CA-454F-98DB-93902A984B98}" type="presOf" srcId="{26979B98-55CC-44FB-AFC6-DB385756F75C}" destId="{BE4E9A19-65DF-43B4-88FB-F4EE0DF96F43}" srcOrd="0" destOrd="0" presId="urn:microsoft.com/office/officeart/2005/8/layout/chevron2"/>
    <dgm:cxn modelId="{960AF947-593E-4704-A897-EBE75BEA79FF}" type="presOf" srcId="{7C8D9204-0FF8-44A2-848A-22234BC37B13}" destId="{35C19897-A597-48D6-916E-9FBAE3548EA9}" srcOrd="0" destOrd="0" presId="urn:microsoft.com/office/officeart/2005/8/layout/chevron2"/>
    <dgm:cxn modelId="{F1470241-7BDE-466D-A4B9-B56B469801BE}" srcId="{26979B98-55CC-44FB-AFC6-DB385756F75C}" destId="{28A7F57A-BF56-4B44-B80A-9C1AB3BD6441}" srcOrd="2" destOrd="0" parTransId="{A9F01D45-ABB2-4562-8A7C-9BA5FAB7C3E2}" sibTransId="{7F0E8E56-1470-49EC-9A1A-7D2481FC2861}"/>
    <dgm:cxn modelId="{35B99F35-2E40-4B62-9F89-E8B1D1AC9755}" srcId="{7C8D9204-0FF8-44A2-848A-22234BC37B13}" destId="{FDAB0589-AEC4-4D94-96D7-FE68A46FFC95}" srcOrd="0" destOrd="0" parTransId="{231B4658-9163-4B1C-8667-58A3A6CE2FB4}" sibTransId="{E62A6B6C-816B-4B4E-A95C-E6799C63042F}"/>
    <dgm:cxn modelId="{4BC0B3A1-C804-4FE9-BA70-645E85A1C9DE}" type="presOf" srcId="{75B19A96-BBBE-4864-AF18-0C2994CC84C7}" destId="{CD9A20C0-3775-4D59-A769-8BAA6BF96A55}" srcOrd="0" destOrd="0" presId="urn:microsoft.com/office/officeart/2005/8/layout/chevron2"/>
    <dgm:cxn modelId="{754CC968-EA8F-41F7-92F8-03A0B914FAF2}" srcId="{26979B98-55CC-44FB-AFC6-DB385756F75C}" destId="{7C8D9204-0FF8-44A2-848A-22234BC37B13}" srcOrd="1" destOrd="0" parTransId="{7CF0B842-CD11-4D7C-B47B-139B1F1E1574}" sibTransId="{723FE027-DC05-4A73-8B5D-0D2ABF952EF2}"/>
    <dgm:cxn modelId="{06B21906-5D24-488B-8AAE-79C83E0361AE}" srcId="{26979B98-55CC-44FB-AFC6-DB385756F75C}" destId="{FEAE2FB9-E540-4609-937A-5557E6B44245}" srcOrd="3" destOrd="0" parTransId="{4D9EB03E-78E2-4543-A1D6-3BBAFFF700D9}" sibTransId="{C32D431B-AB94-4140-9E1A-C80494B784F2}"/>
    <dgm:cxn modelId="{D27B1481-1462-4943-95EB-3B743CAA2F7A}" srcId="{26979B98-55CC-44FB-AFC6-DB385756F75C}" destId="{75B19A96-BBBE-4864-AF18-0C2994CC84C7}" srcOrd="0" destOrd="0" parTransId="{0816434F-AFF7-4757-A9BE-6FB4FBBE698D}" sibTransId="{C0516EE6-E293-4EB6-BC83-86DDB08BA5C7}"/>
    <dgm:cxn modelId="{E90EBF68-9419-4942-87DC-5D498F59348E}" srcId="{75B19A96-BBBE-4864-AF18-0C2994CC84C7}" destId="{E0CCD77A-3F09-4ECA-ACDB-342CE761B592}" srcOrd="0" destOrd="0" parTransId="{48F4392E-6D89-4D67-9C5F-1E342EC7EA6B}" sibTransId="{23E0A7EB-A9FF-4E45-B042-C35E3CF5C4C2}"/>
    <dgm:cxn modelId="{C2E7D304-2DE3-4EA7-AD0D-484D860EEB19}" type="presOf" srcId="{287AB2FD-E442-4220-BB5E-1D838D61F896}" destId="{F9C5AC13-E1AA-4569-A5D0-45FBC6F887D4}" srcOrd="0" destOrd="0" presId="urn:microsoft.com/office/officeart/2005/8/layout/chevron2"/>
    <dgm:cxn modelId="{FCD38C14-0BFF-42E9-9A18-9142EC978DC6}" srcId="{28A7F57A-BF56-4B44-B80A-9C1AB3BD6441}" destId="{7F0169B6-2A75-47A2-A5EB-CFE61C81105B}" srcOrd="0" destOrd="0" parTransId="{C6D3955F-3F16-4095-B654-9CB3A77CFB35}" sibTransId="{5F4972B3-97B6-414B-8FC3-AF97BE5CD4A7}"/>
    <dgm:cxn modelId="{BDF79728-A381-457B-BDBD-9A825392FD31}" type="presOf" srcId="{E0CCD77A-3F09-4ECA-ACDB-342CE761B592}" destId="{08A4BECA-7F0F-4968-A106-350274C343DA}" srcOrd="0" destOrd="0" presId="urn:microsoft.com/office/officeart/2005/8/layout/chevron2"/>
    <dgm:cxn modelId="{6E420002-CB05-4D0B-88FF-202C74B2F661}" type="presOf" srcId="{28A7F57A-BF56-4B44-B80A-9C1AB3BD6441}" destId="{E8821A6D-B58C-4E14-990C-90064BF66EFB}" srcOrd="0" destOrd="0" presId="urn:microsoft.com/office/officeart/2005/8/layout/chevron2"/>
    <dgm:cxn modelId="{1794CEFF-2378-497A-93FA-D18AB5420BAC}" srcId="{FEAE2FB9-E540-4609-937A-5557E6B44245}" destId="{287AB2FD-E442-4220-BB5E-1D838D61F896}" srcOrd="0" destOrd="0" parTransId="{0FF921D2-E2A5-4F4A-ACA5-AB3B30226E78}" sibTransId="{714AB7FE-9969-47B4-B9F1-F30FC03B6A6A}"/>
    <dgm:cxn modelId="{427FDEF3-706D-4CF9-AED8-0AF1EE77EFB4}" type="presOf" srcId="{FEAE2FB9-E540-4609-937A-5557E6B44245}" destId="{C0E7DD13-04D5-47F3-99E0-4C9FB8B58054}" srcOrd="0" destOrd="0" presId="urn:microsoft.com/office/officeart/2005/8/layout/chevron2"/>
    <dgm:cxn modelId="{25DA3ADB-5D3E-4335-8392-0073BC962A89}" type="presParOf" srcId="{BE4E9A19-65DF-43B4-88FB-F4EE0DF96F43}" destId="{586DAF9B-F9D8-446F-87B3-182B9999D07E}" srcOrd="0" destOrd="0" presId="urn:microsoft.com/office/officeart/2005/8/layout/chevron2"/>
    <dgm:cxn modelId="{84481797-88E3-4A86-92C6-74CECBD4A275}" type="presParOf" srcId="{586DAF9B-F9D8-446F-87B3-182B9999D07E}" destId="{CD9A20C0-3775-4D59-A769-8BAA6BF96A55}" srcOrd="0" destOrd="0" presId="urn:microsoft.com/office/officeart/2005/8/layout/chevron2"/>
    <dgm:cxn modelId="{193A4D8C-CE70-4562-B678-E4BF0237DAF8}" type="presParOf" srcId="{586DAF9B-F9D8-446F-87B3-182B9999D07E}" destId="{08A4BECA-7F0F-4968-A106-350274C343DA}" srcOrd="1" destOrd="0" presId="urn:microsoft.com/office/officeart/2005/8/layout/chevron2"/>
    <dgm:cxn modelId="{869D3ADE-8BB3-44E6-8C58-83744B2749A0}" type="presParOf" srcId="{BE4E9A19-65DF-43B4-88FB-F4EE0DF96F43}" destId="{DD3DAE0D-643A-473A-B11A-B69C1DA395A1}" srcOrd="1" destOrd="0" presId="urn:microsoft.com/office/officeart/2005/8/layout/chevron2"/>
    <dgm:cxn modelId="{B9BEFB18-E858-4925-B6CD-F31C77A5FBE8}" type="presParOf" srcId="{BE4E9A19-65DF-43B4-88FB-F4EE0DF96F43}" destId="{E1E93F63-6109-47D9-BB56-6DA5F43B475B}" srcOrd="2" destOrd="0" presId="urn:microsoft.com/office/officeart/2005/8/layout/chevron2"/>
    <dgm:cxn modelId="{67AC479F-DCCC-4B71-9DEB-E131AF4AFDF6}" type="presParOf" srcId="{E1E93F63-6109-47D9-BB56-6DA5F43B475B}" destId="{35C19897-A597-48D6-916E-9FBAE3548EA9}" srcOrd="0" destOrd="0" presId="urn:microsoft.com/office/officeart/2005/8/layout/chevron2"/>
    <dgm:cxn modelId="{E9CA9201-30FB-409C-95B6-4B36428471B7}" type="presParOf" srcId="{E1E93F63-6109-47D9-BB56-6DA5F43B475B}" destId="{AE783ADF-F0FB-4E0C-908E-3C03AFA6D9FB}" srcOrd="1" destOrd="0" presId="urn:microsoft.com/office/officeart/2005/8/layout/chevron2"/>
    <dgm:cxn modelId="{22FFC0ED-19DF-42B5-A540-E9876D69222A}" type="presParOf" srcId="{BE4E9A19-65DF-43B4-88FB-F4EE0DF96F43}" destId="{9506F3EF-5B00-4CA2-9910-AC561ED563DD}" srcOrd="3" destOrd="0" presId="urn:microsoft.com/office/officeart/2005/8/layout/chevron2"/>
    <dgm:cxn modelId="{68129DC0-D896-4935-8E70-9759CEDFEEA3}" type="presParOf" srcId="{BE4E9A19-65DF-43B4-88FB-F4EE0DF96F43}" destId="{2C3F95F7-DD33-4D54-AE45-2C8E4B60C9E4}" srcOrd="4" destOrd="0" presId="urn:microsoft.com/office/officeart/2005/8/layout/chevron2"/>
    <dgm:cxn modelId="{9760D021-38F6-404B-AEE8-8C87CC5FF842}" type="presParOf" srcId="{2C3F95F7-DD33-4D54-AE45-2C8E4B60C9E4}" destId="{E8821A6D-B58C-4E14-990C-90064BF66EFB}" srcOrd="0" destOrd="0" presId="urn:microsoft.com/office/officeart/2005/8/layout/chevron2"/>
    <dgm:cxn modelId="{71ABA5EA-C8FB-4C4B-B80D-A8D12564AE1C}" type="presParOf" srcId="{2C3F95F7-DD33-4D54-AE45-2C8E4B60C9E4}" destId="{805B532E-26F9-4EBE-990F-A5AE24151FAF}" srcOrd="1" destOrd="0" presId="urn:microsoft.com/office/officeart/2005/8/layout/chevron2"/>
    <dgm:cxn modelId="{FA89625F-68FB-4CC3-9C9A-512AD91CD554}" type="presParOf" srcId="{BE4E9A19-65DF-43B4-88FB-F4EE0DF96F43}" destId="{B78477EA-E719-46F3-B62E-51C1FDD76ADB}" srcOrd="5" destOrd="0" presId="urn:microsoft.com/office/officeart/2005/8/layout/chevron2"/>
    <dgm:cxn modelId="{6DC7E671-C3D0-47D8-AF27-22E6990F3740}" type="presParOf" srcId="{BE4E9A19-65DF-43B4-88FB-F4EE0DF96F43}" destId="{117270A7-4269-457B-98BE-3E863F4442A9}" srcOrd="6" destOrd="0" presId="urn:microsoft.com/office/officeart/2005/8/layout/chevron2"/>
    <dgm:cxn modelId="{9D110D0E-E3BF-47F4-A74F-9FB234161010}" type="presParOf" srcId="{117270A7-4269-457B-98BE-3E863F4442A9}" destId="{C0E7DD13-04D5-47F3-99E0-4C9FB8B58054}" srcOrd="0" destOrd="0" presId="urn:microsoft.com/office/officeart/2005/8/layout/chevron2"/>
    <dgm:cxn modelId="{0A71C98F-57E2-473E-9B15-04F18D995DAA}" type="presParOf" srcId="{117270A7-4269-457B-98BE-3E863F4442A9}" destId="{F9C5AC13-E1AA-4569-A5D0-45FBC6F887D4}" srcOrd="1" destOrd="0" presId="urn:microsoft.com/office/officeart/2005/8/layout/chevron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5EC659-CE93-41FA-AC5A-A01B98AE76BB}" type="doc">
      <dgm:prSet loTypeId="urn:microsoft.com/office/officeart/2005/8/layout/venn1" loCatId="relationship" qsTypeId="urn:microsoft.com/office/officeart/2005/8/quickstyle/simple5" qsCatId="simple" csTypeId="urn:microsoft.com/office/officeart/2005/8/colors/accent1_2" csCatId="accent1" phldr="1"/>
      <dgm:spPr/>
    </dgm:pt>
    <dgm:pt modelId="{34C497B1-547A-4C01-A9D0-F88D6CFAF12A}">
      <dgm:prSet phldrT="[Testo]"/>
      <dgm:spPr>
        <a:ln w="19050">
          <a:solidFill>
            <a:schemeClr val="tx2"/>
          </a:solidFill>
        </a:ln>
      </dgm:spPr>
      <dgm:t>
        <a:bodyPr/>
        <a:lstStyle/>
        <a:p>
          <a:r>
            <a:rPr lang="it-IT" b="1" dirty="0" smtClean="0">
              <a:solidFill>
                <a:schemeClr val="bg1"/>
              </a:solidFill>
            </a:rPr>
            <a:t>Pannelli esplicativi</a:t>
          </a:r>
          <a:endParaRPr lang="it-IT" b="1" dirty="0">
            <a:solidFill>
              <a:schemeClr val="bg1"/>
            </a:solidFill>
          </a:endParaRPr>
        </a:p>
      </dgm:t>
    </dgm:pt>
    <dgm:pt modelId="{674106F8-A2F8-41BB-85FB-33F19756A514}" type="parTrans" cxnId="{0C286522-FBB6-4E45-920D-433FEFC90FE1}">
      <dgm:prSet/>
      <dgm:spPr/>
      <dgm:t>
        <a:bodyPr/>
        <a:lstStyle/>
        <a:p>
          <a:endParaRPr lang="it-IT"/>
        </a:p>
      </dgm:t>
    </dgm:pt>
    <dgm:pt modelId="{2E4A8F54-6266-4CCA-8E80-6B1DA0E966C0}" type="sibTrans" cxnId="{0C286522-FBB6-4E45-920D-433FEFC90FE1}">
      <dgm:prSet/>
      <dgm:spPr/>
      <dgm:t>
        <a:bodyPr/>
        <a:lstStyle/>
        <a:p>
          <a:endParaRPr lang="it-IT"/>
        </a:p>
      </dgm:t>
    </dgm:pt>
    <dgm:pt modelId="{970D9128-B0D5-455F-9876-443E4AD27D25}">
      <dgm:prSet phldrT="[Testo]"/>
      <dgm:spPr>
        <a:ln w="19050">
          <a:solidFill>
            <a:schemeClr val="tx2"/>
          </a:solidFill>
        </a:ln>
      </dgm:spPr>
      <dgm:t>
        <a:bodyPr/>
        <a:lstStyle/>
        <a:p>
          <a:r>
            <a:rPr lang="it-IT" b="1" dirty="0" smtClean="0">
              <a:solidFill>
                <a:schemeClr val="bg1"/>
              </a:solidFill>
            </a:rPr>
            <a:t>Sezione espositiva</a:t>
          </a:r>
          <a:endParaRPr lang="it-IT" b="1" dirty="0">
            <a:solidFill>
              <a:schemeClr val="bg1"/>
            </a:solidFill>
          </a:endParaRPr>
        </a:p>
      </dgm:t>
    </dgm:pt>
    <dgm:pt modelId="{8422D0C9-BEA0-43C1-B4FD-B8116D0DF87E}" type="parTrans" cxnId="{059587B2-B150-4BFB-B1A1-89DAC0BFC5E9}">
      <dgm:prSet/>
      <dgm:spPr/>
      <dgm:t>
        <a:bodyPr/>
        <a:lstStyle/>
        <a:p>
          <a:endParaRPr lang="it-IT"/>
        </a:p>
      </dgm:t>
    </dgm:pt>
    <dgm:pt modelId="{0B8122D0-2378-4A0D-91FA-1D5777A5D80C}" type="sibTrans" cxnId="{059587B2-B150-4BFB-B1A1-89DAC0BFC5E9}">
      <dgm:prSet/>
      <dgm:spPr/>
      <dgm:t>
        <a:bodyPr/>
        <a:lstStyle/>
        <a:p>
          <a:endParaRPr lang="it-IT"/>
        </a:p>
      </dgm:t>
    </dgm:pt>
    <dgm:pt modelId="{87644EA5-FE22-492C-8D51-A7D20B470C9E}">
      <dgm:prSet phldrT="[Testo]"/>
      <dgm:spPr>
        <a:ln w="19050">
          <a:solidFill>
            <a:schemeClr val="tx2"/>
          </a:solidFill>
        </a:ln>
      </dgm:spPr>
      <dgm:t>
        <a:bodyPr/>
        <a:lstStyle/>
        <a:p>
          <a:r>
            <a:rPr lang="it-IT" b="1" dirty="0" smtClean="0">
              <a:solidFill>
                <a:schemeClr val="bg1"/>
              </a:solidFill>
            </a:rPr>
            <a:t>Sezione interattiva</a:t>
          </a:r>
          <a:endParaRPr lang="it-IT" b="1" dirty="0">
            <a:solidFill>
              <a:schemeClr val="bg1"/>
            </a:solidFill>
          </a:endParaRPr>
        </a:p>
      </dgm:t>
    </dgm:pt>
    <dgm:pt modelId="{0EDDB831-B426-4D56-B761-68439F38CFEE}" type="parTrans" cxnId="{59C8E59E-A341-4066-B799-B41EFD083DC1}">
      <dgm:prSet/>
      <dgm:spPr/>
      <dgm:t>
        <a:bodyPr/>
        <a:lstStyle/>
        <a:p>
          <a:endParaRPr lang="it-IT"/>
        </a:p>
      </dgm:t>
    </dgm:pt>
    <dgm:pt modelId="{0FDD7559-E0C4-4470-825E-39CF28E49FC0}" type="sibTrans" cxnId="{59C8E59E-A341-4066-B799-B41EFD083DC1}">
      <dgm:prSet/>
      <dgm:spPr/>
      <dgm:t>
        <a:bodyPr/>
        <a:lstStyle/>
        <a:p>
          <a:endParaRPr lang="it-IT"/>
        </a:p>
      </dgm:t>
    </dgm:pt>
    <dgm:pt modelId="{B82240B0-0D57-4269-A6BA-0945E3FACA2F}" type="pres">
      <dgm:prSet presAssocID="{CD5EC659-CE93-41FA-AC5A-A01B98AE76BB}" presName="compositeShape" presStyleCnt="0">
        <dgm:presLayoutVars>
          <dgm:chMax val="7"/>
          <dgm:dir/>
          <dgm:resizeHandles val="exact"/>
        </dgm:presLayoutVars>
      </dgm:prSet>
      <dgm:spPr/>
    </dgm:pt>
    <dgm:pt modelId="{0A91E37F-20BE-4540-9E25-39745F40EBD6}" type="pres">
      <dgm:prSet presAssocID="{34C497B1-547A-4C01-A9D0-F88D6CFAF12A}" presName="circ1" presStyleLbl="vennNode1" presStyleIdx="0" presStyleCnt="3"/>
      <dgm:spPr/>
      <dgm:t>
        <a:bodyPr/>
        <a:lstStyle/>
        <a:p>
          <a:endParaRPr lang="it-IT"/>
        </a:p>
      </dgm:t>
    </dgm:pt>
    <dgm:pt modelId="{9677922A-744C-4644-B0FD-DA6416BB0A1C}" type="pres">
      <dgm:prSet presAssocID="{34C497B1-547A-4C01-A9D0-F88D6CFAF12A}" presName="circ1Tx" presStyleLbl="revTx" presStyleIdx="0" presStyleCnt="0">
        <dgm:presLayoutVars>
          <dgm:chMax val="0"/>
          <dgm:chPref val="0"/>
          <dgm:bulletEnabled val="1"/>
        </dgm:presLayoutVars>
      </dgm:prSet>
      <dgm:spPr/>
      <dgm:t>
        <a:bodyPr/>
        <a:lstStyle/>
        <a:p>
          <a:endParaRPr lang="it-IT"/>
        </a:p>
      </dgm:t>
    </dgm:pt>
    <dgm:pt modelId="{FE5C3D68-A6C9-44B5-9956-D3FBF48EBA21}" type="pres">
      <dgm:prSet presAssocID="{970D9128-B0D5-455F-9876-443E4AD27D25}" presName="circ2" presStyleLbl="vennNode1" presStyleIdx="1" presStyleCnt="3" custLinFactNeighborX="2165" custLinFactNeighborY="3608"/>
      <dgm:spPr/>
      <dgm:t>
        <a:bodyPr/>
        <a:lstStyle/>
        <a:p>
          <a:endParaRPr lang="it-IT"/>
        </a:p>
      </dgm:t>
    </dgm:pt>
    <dgm:pt modelId="{E5EB0C45-CBB0-4CC1-958E-B8F7CD3C7953}" type="pres">
      <dgm:prSet presAssocID="{970D9128-B0D5-455F-9876-443E4AD27D25}" presName="circ2Tx" presStyleLbl="revTx" presStyleIdx="0" presStyleCnt="0">
        <dgm:presLayoutVars>
          <dgm:chMax val="0"/>
          <dgm:chPref val="0"/>
          <dgm:bulletEnabled val="1"/>
        </dgm:presLayoutVars>
      </dgm:prSet>
      <dgm:spPr/>
      <dgm:t>
        <a:bodyPr/>
        <a:lstStyle/>
        <a:p>
          <a:endParaRPr lang="it-IT"/>
        </a:p>
      </dgm:t>
    </dgm:pt>
    <dgm:pt modelId="{33624602-A1B8-4361-90E0-FE1098904F4B}" type="pres">
      <dgm:prSet presAssocID="{87644EA5-FE22-492C-8D51-A7D20B470C9E}" presName="circ3" presStyleLbl="vennNode1" presStyleIdx="2" presStyleCnt="3"/>
      <dgm:spPr/>
      <dgm:t>
        <a:bodyPr/>
        <a:lstStyle/>
        <a:p>
          <a:endParaRPr lang="it-IT"/>
        </a:p>
      </dgm:t>
    </dgm:pt>
    <dgm:pt modelId="{901205F2-541A-4F06-89AF-D85642AADAF4}" type="pres">
      <dgm:prSet presAssocID="{87644EA5-FE22-492C-8D51-A7D20B470C9E}" presName="circ3Tx" presStyleLbl="revTx" presStyleIdx="0" presStyleCnt="0">
        <dgm:presLayoutVars>
          <dgm:chMax val="0"/>
          <dgm:chPref val="0"/>
          <dgm:bulletEnabled val="1"/>
        </dgm:presLayoutVars>
      </dgm:prSet>
      <dgm:spPr/>
      <dgm:t>
        <a:bodyPr/>
        <a:lstStyle/>
        <a:p>
          <a:endParaRPr lang="it-IT"/>
        </a:p>
      </dgm:t>
    </dgm:pt>
  </dgm:ptLst>
  <dgm:cxnLst>
    <dgm:cxn modelId="{85A2F98E-E718-405D-9DFA-B4D302ED3202}" type="presOf" srcId="{34C497B1-547A-4C01-A9D0-F88D6CFAF12A}" destId="{9677922A-744C-4644-B0FD-DA6416BB0A1C}" srcOrd="1" destOrd="0" presId="urn:microsoft.com/office/officeart/2005/8/layout/venn1"/>
    <dgm:cxn modelId="{59C8E59E-A341-4066-B799-B41EFD083DC1}" srcId="{CD5EC659-CE93-41FA-AC5A-A01B98AE76BB}" destId="{87644EA5-FE22-492C-8D51-A7D20B470C9E}" srcOrd="2" destOrd="0" parTransId="{0EDDB831-B426-4D56-B761-68439F38CFEE}" sibTransId="{0FDD7559-E0C4-4470-825E-39CF28E49FC0}"/>
    <dgm:cxn modelId="{7504D79A-A404-4156-8661-14AA2A94EAA3}" type="presOf" srcId="{970D9128-B0D5-455F-9876-443E4AD27D25}" destId="{E5EB0C45-CBB0-4CC1-958E-B8F7CD3C7953}" srcOrd="1" destOrd="0" presId="urn:microsoft.com/office/officeart/2005/8/layout/venn1"/>
    <dgm:cxn modelId="{9F059BCC-B6C6-40A0-B84D-E6F3B7088917}" type="presOf" srcId="{34C497B1-547A-4C01-A9D0-F88D6CFAF12A}" destId="{0A91E37F-20BE-4540-9E25-39745F40EBD6}" srcOrd="0" destOrd="0" presId="urn:microsoft.com/office/officeart/2005/8/layout/venn1"/>
    <dgm:cxn modelId="{78EE8170-4DB2-4EC2-BF2D-F15AE171DE84}" type="presOf" srcId="{87644EA5-FE22-492C-8D51-A7D20B470C9E}" destId="{901205F2-541A-4F06-89AF-D85642AADAF4}" srcOrd="1" destOrd="0" presId="urn:microsoft.com/office/officeart/2005/8/layout/venn1"/>
    <dgm:cxn modelId="{B7BE0DC0-0D06-450E-91E3-4DA537E70CBC}" type="presOf" srcId="{CD5EC659-CE93-41FA-AC5A-A01B98AE76BB}" destId="{B82240B0-0D57-4269-A6BA-0945E3FACA2F}" srcOrd="0" destOrd="0" presId="urn:microsoft.com/office/officeart/2005/8/layout/venn1"/>
    <dgm:cxn modelId="{0C286522-FBB6-4E45-920D-433FEFC90FE1}" srcId="{CD5EC659-CE93-41FA-AC5A-A01B98AE76BB}" destId="{34C497B1-547A-4C01-A9D0-F88D6CFAF12A}" srcOrd="0" destOrd="0" parTransId="{674106F8-A2F8-41BB-85FB-33F19756A514}" sibTransId="{2E4A8F54-6266-4CCA-8E80-6B1DA0E966C0}"/>
    <dgm:cxn modelId="{059587B2-B150-4BFB-B1A1-89DAC0BFC5E9}" srcId="{CD5EC659-CE93-41FA-AC5A-A01B98AE76BB}" destId="{970D9128-B0D5-455F-9876-443E4AD27D25}" srcOrd="1" destOrd="0" parTransId="{8422D0C9-BEA0-43C1-B4FD-B8116D0DF87E}" sibTransId="{0B8122D0-2378-4A0D-91FA-1D5777A5D80C}"/>
    <dgm:cxn modelId="{1979D156-E5D9-4091-989D-EB1B4D09B4E7}" type="presOf" srcId="{87644EA5-FE22-492C-8D51-A7D20B470C9E}" destId="{33624602-A1B8-4361-90E0-FE1098904F4B}" srcOrd="0" destOrd="0" presId="urn:microsoft.com/office/officeart/2005/8/layout/venn1"/>
    <dgm:cxn modelId="{F73D9B3E-10AF-4E57-886C-EB68FDEDB034}" type="presOf" srcId="{970D9128-B0D5-455F-9876-443E4AD27D25}" destId="{FE5C3D68-A6C9-44B5-9956-D3FBF48EBA21}" srcOrd="0" destOrd="0" presId="urn:microsoft.com/office/officeart/2005/8/layout/venn1"/>
    <dgm:cxn modelId="{00212EE4-31C3-4DEA-94AC-919DBB83BC41}" type="presParOf" srcId="{B82240B0-0D57-4269-A6BA-0945E3FACA2F}" destId="{0A91E37F-20BE-4540-9E25-39745F40EBD6}" srcOrd="0" destOrd="0" presId="urn:microsoft.com/office/officeart/2005/8/layout/venn1"/>
    <dgm:cxn modelId="{1896F39B-C4BE-4EB5-B8EE-6665EF411777}" type="presParOf" srcId="{B82240B0-0D57-4269-A6BA-0945E3FACA2F}" destId="{9677922A-744C-4644-B0FD-DA6416BB0A1C}" srcOrd="1" destOrd="0" presId="urn:microsoft.com/office/officeart/2005/8/layout/venn1"/>
    <dgm:cxn modelId="{0BBE0D64-7713-4D20-83E8-DEDACBAACBB2}" type="presParOf" srcId="{B82240B0-0D57-4269-A6BA-0945E3FACA2F}" destId="{FE5C3D68-A6C9-44B5-9956-D3FBF48EBA21}" srcOrd="2" destOrd="0" presId="urn:microsoft.com/office/officeart/2005/8/layout/venn1"/>
    <dgm:cxn modelId="{7DD4A898-BB2F-4B52-A1C2-61706454077C}" type="presParOf" srcId="{B82240B0-0D57-4269-A6BA-0945E3FACA2F}" destId="{E5EB0C45-CBB0-4CC1-958E-B8F7CD3C7953}" srcOrd="3" destOrd="0" presId="urn:microsoft.com/office/officeart/2005/8/layout/venn1"/>
    <dgm:cxn modelId="{F33F297F-77C5-4A86-9431-D55C89F240C7}" type="presParOf" srcId="{B82240B0-0D57-4269-A6BA-0945E3FACA2F}" destId="{33624602-A1B8-4361-90E0-FE1098904F4B}" srcOrd="4" destOrd="0" presId="urn:microsoft.com/office/officeart/2005/8/layout/venn1"/>
    <dgm:cxn modelId="{2C616BB2-5864-45CE-8D17-226665A6D993}" type="presParOf" srcId="{B82240B0-0D57-4269-A6BA-0945E3FACA2F}" destId="{901205F2-541A-4F06-89AF-D85642AADAF4}"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9A20C0-3775-4D59-A769-8BAA6BF96A55}">
      <dsp:nvSpPr>
        <dsp:cNvPr id="0" name=""/>
        <dsp:cNvSpPr/>
      </dsp:nvSpPr>
      <dsp:spPr>
        <a:xfrm rot="5400000">
          <a:off x="-252198" y="257022"/>
          <a:ext cx="1681324" cy="1176927"/>
        </a:xfrm>
        <a:prstGeom prst="chevron">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rgbClr val="002060"/>
          </a:solidFill>
        </a:ln>
        <a:effectLst>
          <a:outerShdw blurRad="57150" dist="19050" dir="5400000" algn="ctr" rotWithShape="0">
            <a:srgbClr val="000000">
              <a:alpha val="63000"/>
            </a:srgbClr>
          </a:outerShdw>
        </a:effectLst>
        <a:scene3d>
          <a:camera prst="orthographicFront"/>
          <a:lightRig rig="flat" dir="t"/>
        </a:scene3d>
        <a:sp3d/>
      </dsp:spPr>
      <dsp:style>
        <a:lnRef idx="0">
          <a:schemeClr val="accent1"/>
        </a:lnRef>
        <a:fillRef idx="3">
          <a:schemeClr val="accent1"/>
        </a:fillRef>
        <a:effectRef idx="3">
          <a:schemeClr val="accent1"/>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t-IT" sz="3300" kern="1200" dirty="0" smtClean="0">
              <a:solidFill>
                <a:schemeClr val="bg1"/>
              </a:solidFill>
            </a:rPr>
            <a:t>1</a:t>
          </a:r>
          <a:endParaRPr lang="it-IT" sz="3300" kern="1200" dirty="0">
            <a:solidFill>
              <a:schemeClr val="bg1"/>
            </a:solidFill>
          </a:endParaRPr>
        </a:p>
      </dsp:txBody>
      <dsp:txXfrm rot="-5400000">
        <a:off x="1" y="593288"/>
        <a:ext cx="1176927" cy="504397"/>
      </dsp:txXfrm>
    </dsp:sp>
    <dsp:sp modelId="{08A4BECA-7F0F-4968-A106-350274C343DA}">
      <dsp:nvSpPr>
        <dsp:cNvPr id="0" name=""/>
        <dsp:cNvSpPr/>
      </dsp:nvSpPr>
      <dsp:spPr>
        <a:xfrm rot="5400000">
          <a:off x="4252083" y="-3070332"/>
          <a:ext cx="1092860" cy="7243172"/>
        </a:xfrm>
        <a:prstGeom prst="round2SameRect">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rgbClr val="002060"/>
          </a:solidFill>
        </a:ln>
        <a:effectLst>
          <a:outerShdw blurRad="57150" dist="19050" dir="5400000" algn="ctr" rotWithShape="0">
            <a:srgbClr val="000000">
              <a:alpha val="63000"/>
            </a:srgbClr>
          </a:outerShdw>
        </a:effectLst>
        <a:scene3d>
          <a:camera prst="orthographicFront"/>
          <a:lightRig rig="flat" dir="t"/>
        </a:scene3d>
        <a:sp3d extrusionH="12700"/>
      </dsp:spPr>
      <dsp:style>
        <a:lnRef idx="0">
          <a:schemeClr val="accent1"/>
        </a:lnRef>
        <a:fillRef idx="3">
          <a:schemeClr val="accent1"/>
        </a:fillRef>
        <a:effectRef idx="3">
          <a:schemeClr val="accent1"/>
        </a:effectRef>
        <a:fontRef idx="minor">
          <a:schemeClr val="lt1"/>
        </a:fontRef>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it-IT" sz="2200" kern="1200" dirty="0" smtClean="0">
              <a:solidFill>
                <a:schemeClr val="bg1"/>
              </a:solidFill>
            </a:rPr>
            <a:t>Visita degli studenti alla </a:t>
          </a:r>
          <a:r>
            <a:rPr lang="it-IT" sz="2200" b="1" kern="1200" dirty="0" smtClean="0">
              <a:solidFill>
                <a:schemeClr val="bg1"/>
              </a:solidFill>
            </a:rPr>
            <a:t>Mostra  Didattica “</a:t>
          </a:r>
          <a:r>
            <a:rPr lang="it-IT" sz="2200" b="1" kern="1200" cap="all" baseline="0" dirty="0" smtClean="0">
              <a:solidFill>
                <a:schemeClr val="bg1"/>
              </a:solidFill>
            </a:rPr>
            <a:t>Le pratiche della Chimica ieri e oggi” </a:t>
          </a:r>
          <a:r>
            <a:rPr lang="it-IT" sz="2200" kern="1200" cap="none" baseline="0" dirty="0" smtClean="0">
              <a:solidFill>
                <a:schemeClr val="bg1"/>
              </a:solidFill>
            </a:rPr>
            <a:t>al </a:t>
          </a:r>
          <a:r>
            <a:rPr lang="it-IT" sz="2200" b="1" kern="1200" cap="none" baseline="0" dirty="0" smtClean="0">
              <a:solidFill>
                <a:schemeClr val="bg1"/>
              </a:solidFill>
            </a:rPr>
            <a:t>Museo di Storia Naturale</a:t>
          </a:r>
          <a:r>
            <a:rPr lang="it-IT" sz="2200" kern="1200" cap="none" baseline="0" dirty="0" smtClean="0">
              <a:solidFill>
                <a:schemeClr val="bg1"/>
              </a:solidFill>
            </a:rPr>
            <a:t> di Rosignano Solvay (Dicembre 2011).</a:t>
          </a:r>
          <a:endParaRPr lang="it-IT" sz="2200" kern="1200" dirty="0">
            <a:solidFill>
              <a:schemeClr val="bg1"/>
            </a:solidFill>
          </a:endParaRPr>
        </a:p>
      </dsp:txBody>
      <dsp:txXfrm rot="-5400000">
        <a:off x="1176928" y="58172"/>
        <a:ext cx="7189823" cy="986162"/>
      </dsp:txXfrm>
    </dsp:sp>
    <dsp:sp modelId="{35C19897-A597-48D6-916E-9FBAE3548EA9}">
      <dsp:nvSpPr>
        <dsp:cNvPr id="0" name=""/>
        <dsp:cNvSpPr/>
      </dsp:nvSpPr>
      <dsp:spPr>
        <a:xfrm rot="5400000">
          <a:off x="-252198" y="1795533"/>
          <a:ext cx="1681324" cy="1176927"/>
        </a:xfrm>
        <a:prstGeom prst="chevron">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rgbClr val="002060"/>
          </a:solidFill>
        </a:ln>
        <a:effectLst>
          <a:outerShdw blurRad="57150" dist="19050" dir="5400000" algn="ctr" rotWithShape="0">
            <a:srgbClr val="000000">
              <a:alpha val="63000"/>
            </a:srgbClr>
          </a:outerShdw>
        </a:effectLst>
        <a:scene3d>
          <a:camera prst="orthographicFront"/>
          <a:lightRig rig="flat" dir="t"/>
        </a:scene3d>
        <a:sp3d/>
      </dsp:spPr>
      <dsp:style>
        <a:lnRef idx="0">
          <a:schemeClr val="accent1"/>
        </a:lnRef>
        <a:fillRef idx="3">
          <a:schemeClr val="accent1"/>
        </a:fillRef>
        <a:effectRef idx="3">
          <a:schemeClr val="accent1"/>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t-IT" sz="3300" kern="1200" dirty="0" smtClean="0"/>
            <a:t>2</a:t>
          </a:r>
          <a:endParaRPr lang="it-IT" sz="3300" kern="1200" dirty="0"/>
        </a:p>
      </dsp:txBody>
      <dsp:txXfrm rot="-5400000">
        <a:off x="1" y="2131799"/>
        <a:ext cx="1176927" cy="504397"/>
      </dsp:txXfrm>
    </dsp:sp>
    <dsp:sp modelId="{AE783ADF-F0FB-4E0C-908E-3C03AFA6D9FB}">
      <dsp:nvSpPr>
        <dsp:cNvPr id="0" name=""/>
        <dsp:cNvSpPr/>
      </dsp:nvSpPr>
      <dsp:spPr>
        <a:xfrm rot="5400000">
          <a:off x="4252083" y="-1531820"/>
          <a:ext cx="1092860" cy="7243172"/>
        </a:xfrm>
        <a:prstGeom prst="round2SameRect">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rgbClr val="002060"/>
          </a:solidFill>
        </a:ln>
        <a:effectLst>
          <a:outerShdw blurRad="57150" dist="19050" dir="5400000" algn="ctr" rotWithShape="0">
            <a:srgbClr val="000000">
              <a:alpha val="63000"/>
            </a:srgbClr>
          </a:outerShdw>
        </a:effectLst>
        <a:scene3d>
          <a:camera prst="orthographicFront"/>
          <a:lightRig rig="flat" dir="t"/>
        </a:scene3d>
        <a:sp3d extrusionH="12700"/>
      </dsp:spPr>
      <dsp:style>
        <a:lnRef idx="0">
          <a:schemeClr val="accent1"/>
        </a:lnRef>
        <a:fillRef idx="3">
          <a:schemeClr val="accent1"/>
        </a:fillRef>
        <a:effectRef idx="3">
          <a:schemeClr val="accent1"/>
        </a:effectRef>
        <a:fontRef idx="minor">
          <a:schemeClr val="lt1"/>
        </a:fontRef>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it-IT" sz="2200" kern="1200" dirty="0" smtClean="0">
              <a:solidFill>
                <a:schemeClr val="bg1"/>
              </a:solidFill>
            </a:rPr>
            <a:t>Discussione </a:t>
          </a:r>
          <a:r>
            <a:rPr lang="it-IT" sz="2200" b="1" kern="1200" dirty="0" smtClean="0">
              <a:solidFill>
                <a:schemeClr val="bg1"/>
              </a:solidFill>
            </a:rPr>
            <a:t>collettiva</a:t>
          </a:r>
          <a:r>
            <a:rPr lang="it-IT" sz="2200" kern="1200" dirty="0" smtClean="0">
              <a:solidFill>
                <a:schemeClr val="bg1"/>
              </a:solidFill>
            </a:rPr>
            <a:t> in classe tra i ragazzi e gli insegnanti sulla giornata trascorsa al Museo: </a:t>
          </a:r>
          <a:r>
            <a:rPr lang="it-IT" sz="2200" b="1" kern="1200" dirty="0" smtClean="0">
              <a:solidFill>
                <a:schemeClr val="bg1"/>
              </a:solidFill>
            </a:rPr>
            <a:t>impressioni, nuove parole, strumenti e concetti appresi.</a:t>
          </a:r>
          <a:endParaRPr lang="it-IT" sz="2200" kern="1200" dirty="0">
            <a:solidFill>
              <a:schemeClr val="bg1"/>
            </a:solidFill>
          </a:endParaRPr>
        </a:p>
      </dsp:txBody>
      <dsp:txXfrm rot="-5400000">
        <a:off x="1176928" y="1596684"/>
        <a:ext cx="7189823" cy="986162"/>
      </dsp:txXfrm>
    </dsp:sp>
    <dsp:sp modelId="{E8821A6D-B58C-4E14-990C-90064BF66EFB}">
      <dsp:nvSpPr>
        <dsp:cNvPr id="0" name=""/>
        <dsp:cNvSpPr/>
      </dsp:nvSpPr>
      <dsp:spPr>
        <a:xfrm rot="5400000">
          <a:off x="-252198" y="3334045"/>
          <a:ext cx="1681324" cy="1176927"/>
        </a:xfrm>
        <a:prstGeom prst="chevron">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rgbClr val="002060"/>
          </a:solidFill>
        </a:ln>
        <a:effectLst>
          <a:outerShdw blurRad="57150" dist="19050" dir="5400000" algn="ctr" rotWithShape="0">
            <a:srgbClr val="000000">
              <a:alpha val="63000"/>
            </a:srgbClr>
          </a:outerShdw>
        </a:effectLst>
        <a:scene3d>
          <a:camera prst="orthographicFront"/>
          <a:lightRig rig="flat" dir="t"/>
        </a:scene3d>
        <a:sp3d/>
      </dsp:spPr>
      <dsp:style>
        <a:lnRef idx="0">
          <a:schemeClr val="accent1"/>
        </a:lnRef>
        <a:fillRef idx="3">
          <a:schemeClr val="accent1"/>
        </a:fillRef>
        <a:effectRef idx="3">
          <a:schemeClr val="accent1"/>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t-IT" sz="3300" kern="1200" dirty="0" smtClean="0"/>
            <a:t>3</a:t>
          </a:r>
          <a:endParaRPr lang="it-IT" sz="3300" kern="1200" dirty="0"/>
        </a:p>
      </dsp:txBody>
      <dsp:txXfrm rot="-5400000">
        <a:off x="1" y="3670311"/>
        <a:ext cx="1176927" cy="504397"/>
      </dsp:txXfrm>
    </dsp:sp>
    <dsp:sp modelId="{805B532E-26F9-4EBE-990F-A5AE24151FAF}">
      <dsp:nvSpPr>
        <dsp:cNvPr id="0" name=""/>
        <dsp:cNvSpPr/>
      </dsp:nvSpPr>
      <dsp:spPr>
        <a:xfrm rot="5400000">
          <a:off x="4252083" y="6690"/>
          <a:ext cx="1092860" cy="7243172"/>
        </a:xfrm>
        <a:prstGeom prst="round2SameRect">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rgbClr val="002060"/>
          </a:solidFill>
        </a:ln>
        <a:effectLst>
          <a:outerShdw blurRad="57150" dist="19050" dir="5400000" algn="ctr" rotWithShape="0">
            <a:srgbClr val="000000">
              <a:alpha val="63000"/>
            </a:srgbClr>
          </a:outerShdw>
        </a:effectLst>
        <a:scene3d>
          <a:camera prst="orthographicFront"/>
          <a:lightRig rig="flat" dir="t"/>
        </a:scene3d>
        <a:sp3d extrusionH="12700"/>
      </dsp:spPr>
      <dsp:style>
        <a:lnRef idx="0">
          <a:schemeClr val="accent1"/>
        </a:lnRef>
        <a:fillRef idx="3">
          <a:schemeClr val="accent1"/>
        </a:fillRef>
        <a:effectRef idx="3">
          <a:schemeClr val="accent1"/>
        </a:effectRef>
        <a:fontRef idx="minor">
          <a:schemeClr val="lt1"/>
        </a:fontRef>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it-IT" sz="2200" kern="1200" dirty="0" smtClean="0">
              <a:solidFill>
                <a:schemeClr val="bg1"/>
              </a:solidFill>
            </a:rPr>
            <a:t>Visita degli animatori del Museo alla Scuola: lezione e esperimenti su </a:t>
          </a:r>
          <a:r>
            <a:rPr lang="it-IT" sz="2200" b="1" kern="1200" dirty="0" smtClean="0">
              <a:solidFill>
                <a:schemeClr val="bg1"/>
              </a:solidFill>
            </a:rPr>
            <a:t>“I Miscugli e  le Miscele nel quotidiano e nel Laboratorio Chimico”</a:t>
          </a:r>
          <a:r>
            <a:rPr lang="it-IT" sz="2200" b="0" kern="1200" dirty="0" smtClean="0">
              <a:solidFill>
                <a:schemeClr val="bg1"/>
              </a:solidFill>
            </a:rPr>
            <a:t>.</a:t>
          </a:r>
          <a:endParaRPr lang="it-IT" sz="2200" kern="1200" dirty="0">
            <a:solidFill>
              <a:schemeClr val="bg1"/>
            </a:solidFill>
          </a:endParaRPr>
        </a:p>
      </dsp:txBody>
      <dsp:txXfrm rot="-5400000">
        <a:off x="1176928" y="3135195"/>
        <a:ext cx="7189823" cy="986162"/>
      </dsp:txXfrm>
    </dsp:sp>
    <dsp:sp modelId="{C0E7DD13-04D5-47F3-99E0-4C9FB8B58054}">
      <dsp:nvSpPr>
        <dsp:cNvPr id="0" name=""/>
        <dsp:cNvSpPr/>
      </dsp:nvSpPr>
      <dsp:spPr>
        <a:xfrm rot="5400000">
          <a:off x="-252198" y="4872556"/>
          <a:ext cx="1681324" cy="1176927"/>
        </a:xfrm>
        <a:prstGeom prst="chevron">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rgbClr val="002060"/>
          </a:solidFill>
        </a:ln>
        <a:effectLst>
          <a:outerShdw blurRad="57150" dist="19050" dir="5400000" algn="ctr" rotWithShape="0">
            <a:srgbClr val="000000">
              <a:alpha val="63000"/>
            </a:srgbClr>
          </a:outerShdw>
        </a:effectLst>
        <a:scene3d>
          <a:camera prst="orthographicFront"/>
          <a:lightRig rig="flat" dir="t"/>
        </a:scene3d>
        <a:sp3d/>
      </dsp:spPr>
      <dsp:style>
        <a:lnRef idx="0">
          <a:schemeClr val="accent1"/>
        </a:lnRef>
        <a:fillRef idx="3">
          <a:schemeClr val="accent1"/>
        </a:fillRef>
        <a:effectRef idx="3">
          <a:schemeClr val="accent1"/>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t-IT" sz="3300" kern="1200" dirty="0" smtClean="0"/>
            <a:t>4</a:t>
          </a:r>
          <a:endParaRPr lang="it-IT" sz="3300" kern="1200" dirty="0"/>
        </a:p>
      </dsp:txBody>
      <dsp:txXfrm rot="-5400000">
        <a:off x="1" y="5208822"/>
        <a:ext cx="1176927" cy="504397"/>
      </dsp:txXfrm>
    </dsp:sp>
    <dsp:sp modelId="{F9C5AC13-E1AA-4569-A5D0-45FBC6F887D4}">
      <dsp:nvSpPr>
        <dsp:cNvPr id="0" name=""/>
        <dsp:cNvSpPr/>
      </dsp:nvSpPr>
      <dsp:spPr>
        <a:xfrm rot="5400000">
          <a:off x="4252083" y="1545201"/>
          <a:ext cx="1092860" cy="7243172"/>
        </a:xfrm>
        <a:prstGeom prst="round2SameRect">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rgbClr val="002060"/>
          </a:solidFill>
        </a:ln>
        <a:effectLst>
          <a:outerShdw blurRad="57150" dist="19050" dir="5400000" algn="ctr" rotWithShape="0">
            <a:srgbClr val="000000">
              <a:alpha val="63000"/>
            </a:srgbClr>
          </a:outerShdw>
        </a:effectLst>
        <a:scene3d>
          <a:camera prst="orthographicFront"/>
          <a:lightRig rig="flat" dir="t"/>
        </a:scene3d>
        <a:sp3d extrusionH="12700"/>
      </dsp:spPr>
      <dsp:style>
        <a:lnRef idx="0">
          <a:schemeClr val="accent1"/>
        </a:lnRef>
        <a:fillRef idx="3">
          <a:schemeClr val="accent1"/>
        </a:fillRef>
        <a:effectRef idx="3">
          <a:schemeClr val="accent1"/>
        </a:effectRef>
        <a:fontRef idx="minor">
          <a:schemeClr val="lt1"/>
        </a:fontRef>
      </dsp:style>
      <dsp:txBody>
        <a:bodyPr spcFirstLastPara="0" vert="horz" wrap="square" lIns="149352" tIns="13335" rIns="13335" bIns="13335" numCol="1" spcCol="1270" anchor="ctr" anchorCtr="0">
          <a:noAutofit/>
        </a:bodyPr>
        <a:lstStyle/>
        <a:p>
          <a:pPr marL="228600" lvl="1" indent="-228600" algn="just" defTabSz="933450">
            <a:lnSpc>
              <a:spcPct val="90000"/>
            </a:lnSpc>
            <a:spcBef>
              <a:spcPct val="0"/>
            </a:spcBef>
            <a:spcAft>
              <a:spcPct val="15000"/>
            </a:spcAft>
            <a:buChar char="••"/>
          </a:pPr>
          <a:r>
            <a:rPr lang="it-IT" sz="2100" kern="1200" dirty="0" smtClean="0">
              <a:solidFill>
                <a:schemeClr val="bg1"/>
              </a:solidFill>
            </a:rPr>
            <a:t>Controllo della comprensione dei concetti acquisiti mediante opportuni strumenti di verifica, sempre nell’ottica del </a:t>
          </a:r>
          <a:r>
            <a:rPr lang="it-IT" sz="2100" b="1" kern="1200" dirty="0" smtClean="0">
              <a:solidFill>
                <a:schemeClr val="bg1"/>
              </a:solidFill>
            </a:rPr>
            <a:t>coinvolgimento</a:t>
          </a:r>
          <a:r>
            <a:rPr lang="it-IT" sz="2100" kern="1200" dirty="0" smtClean="0">
              <a:solidFill>
                <a:schemeClr val="bg1"/>
              </a:solidFill>
            </a:rPr>
            <a:t> e </a:t>
          </a:r>
          <a:r>
            <a:rPr lang="it-IT" sz="2100" b="1" kern="1200" dirty="0" smtClean="0">
              <a:solidFill>
                <a:schemeClr val="bg1"/>
              </a:solidFill>
            </a:rPr>
            <a:t>stimolazione</a:t>
          </a:r>
          <a:r>
            <a:rPr lang="it-IT" sz="2100" kern="1200" dirty="0" smtClean="0">
              <a:solidFill>
                <a:schemeClr val="bg1"/>
              </a:solidFill>
            </a:rPr>
            <a:t> della fantasia degli alunni.</a:t>
          </a:r>
          <a:endParaRPr lang="it-IT" sz="2100" kern="1200" dirty="0">
            <a:solidFill>
              <a:schemeClr val="bg1"/>
            </a:solidFill>
          </a:endParaRPr>
        </a:p>
      </dsp:txBody>
      <dsp:txXfrm rot="-5400000">
        <a:off x="1176928" y="4673706"/>
        <a:ext cx="7189823" cy="9861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1E37F-20BE-4540-9E25-39745F40EBD6}">
      <dsp:nvSpPr>
        <dsp:cNvPr id="0" name=""/>
        <dsp:cNvSpPr/>
      </dsp:nvSpPr>
      <dsp:spPr>
        <a:xfrm>
          <a:off x="2118359" y="41909"/>
          <a:ext cx="2011680" cy="2011680"/>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w="19050">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it-IT" sz="2200" b="1" kern="1200" dirty="0" smtClean="0">
              <a:solidFill>
                <a:schemeClr val="bg1"/>
              </a:solidFill>
            </a:rPr>
            <a:t>Pannelli esplicativi</a:t>
          </a:r>
          <a:endParaRPr lang="it-IT" sz="2200" b="1" kern="1200" dirty="0">
            <a:solidFill>
              <a:schemeClr val="bg1"/>
            </a:solidFill>
          </a:endParaRPr>
        </a:p>
      </dsp:txBody>
      <dsp:txXfrm>
        <a:off x="2386584" y="393953"/>
        <a:ext cx="1475232" cy="905256"/>
      </dsp:txXfrm>
    </dsp:sp>
    <dsp:sp modelId="{FE5C3D68-A6C9-44B5-9956-D3FBF48EBA21}">
      <dsp:nvSpPr>
        <dsp:cNvPr id="0" name=""/>
        <dsp:cNvSpPr/>
      </dsp:nvSpPr>
      <dsp:spPr>
        <a:xfrm>
          <a:off x="2887794" y="1341119"/>
          <a:ext cx="2011680" cy="2011680"/>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w="19050">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it-IT" sz="2200" b="1" kern="1200" dirty="0" smtClean="0">
              <a:solidFill>
                <a:schemeClr val="bg1"/>
              </a:solidFill>
            </a:rPr>
            <a:t>Sezione espositiva</a:t>
          </a:r>
          <a:endParaRPr lang="it-IT" sz="2200" b="1" kern="1200" dirty="0">
            <a:solidFill>
              <a:schemeClr val="bg1"/>
            </a:solidFill>
          </a:endParaRPr>
        </a:p>
      </dsp:txBody>
      <dsp:txXfrm>
        <a:off x="3503032" y="1860803"/>
        <a:ext cx="1207008" cy="1106424"/>
      </dsp:txXfrm>
    </dsp:sp>
    <dsp:sp modelId="{33624602-A1B8-4361-90E0-FE1098904F4B}">
      <dsp:nvSpPr>
        <dsp:cNvPr id="0" name=""/>
        <dsp:cNvSpPr/>
      </dsp:nvSpPr>
      <dsp:spPr>
        <a:xfrm>
          <a:off x="1392478" y="1299210"/>
          <a:ext cx="2011680" cy="2011680"/>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w="19050">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it-IT" sz="2200" b="1" kern="1200" dirty="0" smtClean="0">
              <a:solidFill>
                <a:schemeClr val="bg1"/>
              </a:solidFill>
            </a:rPr>
            <a:t>Sezione interattiva</a:t>
          </a:r>
          <a:endParaRPr lang="it-IT" sz="2200" b="1" kern="1200" dirty="0">
            <a:solidFill>
              <a:schemeClr val="bg1"/>
            </a:solidFill>
          </a:endParaRPr>
        </a:p>
      </dsp:txBody>
      <dsp:txXfrm>
        <a:off x="1581911" y="1818894"/>
        <a:ext cx="1207008" cy="110642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88D7A8-C445-41B5-8585-9703C8F4FF84}" type="datetimeFigureOut">
              <a:rPr lang="it-IT" smtClean="0"/>
              <a:t>13/06/2020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57F86C-07A4-4811-BA93-B6F1B7107E6A}" type="slidenum">
              <a:rPr lang="it-IT" smtClean="0"/>
              <a:t>‹N›</a:t>
            </a:fld>
            <a:endParaRPr lang="it-IT"/>
          </a:p>
        </p:txBody>
      </p:sp>
    </p:spTree>
    <p:extLst>
      <p:ext uri="{BB962C8B-B14F-4D97-AF65-F5344CB8AC3E}">
        <p14:creationId xmlns:p14="http://schemas.microsoft.com/office/powerpoint/2010/main" val="1276520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t-IT" altLang="it-IT" smtClean="0"/>
              <a:t>Evoluzione della chimica</a:t>
            </a:r>
          </a:p>
        </p:txBody>
      </p:sp>
      <p:sp>
        <p:nvSpPr>
          <p:cNvPr id="5120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1793A2-1069-4A1F-A4E2-D172B0D3F388}" type="slidenum">
              <a:rPr lang="it-IT" altLang="it-IT" smtClean="0"/>
              <a:pPr/>
              <a:t>4</a:t>
            </a:fld>
            <a:endParaRPr lang="it-IT" altLang="it-IT" smtClean="0"/>
          </a:p>
        </p:txBody>
      </p:sp>
    </p:spTree>
    <p:extLst>
      <p:ext uri="{BB962C8B-B14F-4D97-AF65-F5344CB8AC3E}">
        <p14:creationId xmlns:p14="http://schemas.microsoft.com/office/powerpoint/2010/main" val="3123731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it-IT" altLang="it-IT" smtClean="0"/>
              <a:t>Diventare attori da spettatori</a:t>
            </a:r>
          </a:p>
          <a:p>
            <a:pPr eaLnBrk="1" hangingPunct="1"/>
            <a:r>
              <a:rPr lang="it-IT" altLang="it-IT" smtClean="0"/>
              <a:t>Coinvolgimento nelle spiegazioni</a:t>
            </a:r>
          </a:p>
        </p:txBody>
      </p:sp>
      <p:sp>
        <p:nvSpPr>
          <p:cNvPr id="553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A68EF7-A70A-47F7-A939-0FDCC9B935F3}" type="slidenum">
              <a:rPr lang="it-IT" altLang="it-IT" smtClean="0"/>
              <a:pPr/>
              <a:t>6</a:t>
            </a:fld>
            <a:endParaRPr lang="it-IT" altLang="it-IT" smtClean="0"/>
          </a:p>
        </p:txBody>
      </p:sp>
    </p:spTree>
    <p:extLst>
      <p:ext uri="{BB962C8B-B14F-4D97-AF65-F5344CB8AC3E}">
        <p14:creationId xmlns:p14="http://schemas.microsoft.com/office/powerpoint/2010/main" val="3329354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it-IT" altLang="it-IT" smtClean="0"/>
              <a:t>I bambini hanno proseguito poi a scuola questo percorso di conoscenza delle Scienze insieme agli insegnanti che hanno seguito le linee guida di specifici testi di ‘Didattica’ delle scienze per le scuole d’infanzia e primarie, sia per la scelta degli argomenti da trattare che per i sistemi di valutazione dell’apprendimento degli alunni. Insieme hanno discusso della giornata al museo, hanno scritto delle brevi relazioni, e fatto dei disegni. È stato interessante vedere come avevano metabolizzato e elaborato ciò che avevano visto, toccato e sperimentato. Facce sorridenti, dettagli tecnici della vetreria come il pallone a tre colli, reazione acido base li ha colpiti. Spettrofotometro dei primi del 900!</a:t>
            </a:r>
          </a:p>
        </p:txBody>
      </p:sp>
      <p:sp>
        <p:nvSpPr>
          <p:cNvPr id="5734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6DE957-F092-40C8-9DEB-32D0189E230B}" type="slidenum">
              <a:rPr lang="it-IT" altLang="it-IT" smtClean="0"/>
              <a:pPr/>
              <a:t>7</a:t>
            </a:fld>
            <a:endParaRPr lang="it-IT" altLang="it-IT" smtClean="0"/>
          </a:p>
        </p:txBody>
      </p:sp>
    </p:spTree>
    <p:extLst>
      <p:ext uri="{BB962C8B-B14F-4D97-AF65-F5344CB8AC3E}">
        <p14:creationId xmlns:p14="http://schemas.microsoft.com/office/powerpoint/2010/main" val="1180176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it-IT" altLang="it-IT" smtClean="0"/>
              <a:t>Sempre con attività coinvolgenti!</a:t>
            </a:r>
          </a:p>
          <a:p>
            <a:pPr eaLnBrk="1" hangingPunct="1"/>
            <a:r>
              <a:rPr lang="it-IT" altLang="it-IT" smtClean="0"/>
              <a:t>Oltre di nuovo alle discussioni e giochi formativi collettivi in classe, uno dei metodi adottati dagli insegnanti per testare il livello di apprensione è stato quello di far rispondere a 10 domande sulla lezione e gli esperimenti sui miscugli e le miscele. La maggior parte ha risposto correttamente</a:t>
            </a:r>
          </a:p>
        </p:txBody>
      </p:sp>
      <p:sp>
        <p:nvSpPr>
          <p:cNvPr id="6349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457CA1-FBEE-4E60-A9CC-4AB84EC44E10}" type="slidenum">
              <a:rPr lang="it-IT" altLang="it-IT" smtClean="0"/>
              <a:pPr/>
              <a:t>10</a:t>
            </a:fld>
            <a:endParaRPr lang="it-IT" altLang="it-IT" smtClean="0"/>
          </a:p>
        </p:txBody>
      </p:sp>
    </p:spTree>
    <p:extLst>
      <p:ext uri="{BB962C8B-B14F-4D97-AF65-F5344CB8AC3E}">
        <p14:creationId xmlns:p14="http://schemas.microsoft.com/office/powerpoint/2010/main" val="1834910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it-IT" altLang="it-IT" b="1" smtClean="0"/>
              <a:t>Dalla lettura dellle loro storie sono emersi elementi interessanti!</a:t>
            </a:r>
          </a:p>
          <a:p>
            <a:pPr eaLnBrk="1" hangingPunct="1"/>
            <a:r>
              <a:rPr lang="it-IT" altLang="it-IT" b="1" smtClean="0"/>
              <a:t>importanza data al confronto tra le due professioni:  caratteristiche comuni (fantasia) e differenze (strumenti, materie prime, obiettivi)</a:t>
            </a:r>
            <a:endParaRPr lang="it-IT" altLang="it-IT" smtClean="0"/>
          </a:p>
        </p:txBody>
      </p:sp>
      <p:sp>
        <p:nvSpPr>
          <p:cNvPr id="6656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B37388-7359-49FA-AAA6-4AE1CAE91915}" type="slidenum">
              <a:rPr lang="it-IT" altLang="it-IT" smtClean="0"/>
              <a:pPr/>
              <a:t>12</a:t>
            </a:fld>
            <a:endParaRPr lang="it-IT" altLang="it-IT" smtClean="0"/>
          </a:p>
        </p:txBody>
      </p:sp>
    </p:spTree>
    <p:extLst>
      <p:ext uri="{BB962C8B-B14F-4D97-AF65-F5344CB8AC3E}">
        <p14:creationId xmlns:p14="http://schemas.microsoft.com/office/powerpoint/2010/main" val="486752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E6AAF82-5F6A-428C-80F5-DF43A1B04519}" type="datetimeFigureOut">
              <a:rPr lang="it-IT" smtClean="0"/>
              <a:t>13/06/2020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6840BC-C59F-450B-8C70-6FDD3F13A19B}" type="slidenum">
              <a:rPr lang="it-IT" smtClean="0"/>
              <a:t>‹N›</a:t>
            </a:fld>
            <a:endParaRPr lang="it-IT"/>
          </a:p>
        </p:txBody>
      </p:sp>
    </p:spTree>
    <p:extLst>
      <p:ext uri="{BB962C8B-B14F-4D97-AF65-F5344CB8AC3E}">
        <p14:creationId xmlns:p14="http://schemas.microsoft.com/office/powerpoint/2010/main" val="1773914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6AAF82-5F6A-428C-80F5-DF43A1B04519}" type="datetimeFigureOut">
              <a:rPr lang="it-IT" smtClean="0"/>
              <a:t>13/06/2020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6840BC-C59F-450B-8C70-6FDD3F13A19B}" type="slidenum">
              <a:rPr lang="it-IT" smtClean="0"/>
              <a:t>‹N›</a:t>
            </a:fld>
            <a:endParaRPr lang="it-IT"/>
          </a:p>
        </p:txBody>
      </p:sp>
    </p:spTree>
    <p:extLst>
      <p:ext uri="{BB962C8B-B14F-4D97-AF65-F5344CB8AC3E}">
        <p14:creationId xmlns:p14="http://schemas.microsoft.com/office/powerpoint/2010/main" val="52976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6AAF82-5F6A-428C-80F5-DF43A1B04519}" type="datetimeFigureOut">
              <a:rPr lang="it-IT" smtClean="0"/>
              <a:t>13/06/2020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6840BC-C59F-450B-8C70-6FDD3F13A19B}" type="slidenum">
              <a:rPr lang="it-IT" smtClean="0"/>
              <a:t>‹N›</a:t>
            </a:fld>
            <a:endParaRPr lang="it-IT"/>
          </a:p>
        </p:txBody>
      </p:sp>
    </p:spTree>
    <p:extLst>
      <p:ext uri="{BB962C8B-B14F-4D97-AF65-F5344CB8AC3E}">
        <p14:creationId xmlns:p14="http://schemas.microsoft.com/office/powerpoint/2010/main" val="280791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6AAF82-5F6A-428C-80F5-DF43A1B04519}" type="datetimeFigureOut">
              <a:rPr lang="it-IT" smtClean="0"/>
              <a:t>13/06/2020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6840BC-C59F-450B-8C70-6FDD3F13A19B}" type="slidenum">
              <a:rPr lang="it-IT" smtClean="0"/>
              <a:t>‹N›</a:t>
            </a:fld>
            <a:endParaRPr lang="it-IT"/>
          </a:p>
        </p:txBody>
      </p:sp>
    </p:spTree>
    <p:extLst>
      <p:ext uri="{BB962C8B-B14F-4D97-AF65-F5344CB8AC3E}">
        <p14:creationId xmlns:p14="http://schemas.microsoft.com/office/powerpoint/2010/main" val="2940500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E6AAF82-5F6A-428C-80F5-DF43A1B04519}" type="datetimeFigureOut">
              <a:rPr lang="it-IT" smtClean="0"/>
              <a:t>13/06/2020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6840BC-C59F-450B-8C70-6FDD3F13A19B}" type="slidenum">
              <a:rPr lang="it-IT" smtClean="0"/>
              <a:t>‹N›</a:t>
            </a:fld>
            <a:endParaRPr lang="it-IT"/>
          </a:p>
        </p:txBody>
      </p:sp>
    </p:spTree>
    <p:extLst>
      <p:ext uri="{BB962C8B-B14F-4D97-AF65-F5344CB8AC3E}">
        <p14:creationId xmlns:p14="http://schemas.microsoft.com/office/powerpoint/2010/main" val="71352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E6AAF82-5F6A-428C-80F5-DF43A1B04519}" type="datetimeFigureOut">
              <a:rPr lang="it-IT" smtClean="0"/>
              <a:t>13/06/2020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A6840BC-C59F-450B-8C70-6FDD3F13A19B}" type="slidenum">
              <a:rPr lang="it-IT" smtClean="0"/>
              <a:t>‹N›</a:t>
            </a:fld>
            <a:endParaRPr lang="it-IT"/>
          </a:p>
        </p:txBody>
      </p:sp>
    </p:spTree>
    <p:extLst>
      <p:ext uri="{BB962C8B-B14F-4D97-AF65-F5344CB8AC3E}">
        <p14:creationId xmlns:p14="http://schemas.microsoft.com/office/powerpoint/2010/main" val="2919997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E6AAF82-5F6A-428C-80F5-DF43A1B04519}" type="datetimeFigureOut">
              <a:rPr lang="it-IT" smtClean="0"/>
              <a:t>13/06/2020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A6840BC-C59F-450B-8C70-6FDD3F13A19B}" type="slidenum">
              <a:rPr lang="it-IT" smtClean="0"/>
              <a:t>‹N›</a:t>
            </a:fld>
            <a:endParaRPr lang="it-IT"/>
          </a:p>
        </p:txBody>
      </p:sp>
    </p:spTree>
    <p:extLst>
      <p:ext uri="{BB962C8B-B14F-4D97-AF65-F5344CB8AC3E}">
        <p14:creationId xmlns:p14="http://schemas.microsoft.com/office/powerpoint/2010/main" val="27610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E6AAF82-5F6A-428C-80F5-DF43A1B04519}" type="datetimeFigureOut">
              <a:rPr lang="it-IT" smtClean="0"/>
              <a:t>13/06/2020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A6840BC-C59F-450B-8C70-6FDD3F13A19B}" type="slidenum">
              <a:rPr lang="it-IT" smtClean="0"/>
              <a:t>‹N›</a:t>
            </a:fld>
            <a:endParaRPr lang="it-IT"/>
          </a:p>
        </p:txBody>
      </p:sp>
    </p:spTree>
    <p:extLst>
      <p:ext uri="{BB962C8B-B14F-4D97-AF65-F5344CB8AC3E}">
        <p14:creationId xmlns:p14="http://schemas.microsoft.com/office/powerpoint/2010/main" val="307285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E6AAF82-5F6A-428C-80F5-DF43A1B04519}" type="datetimeFigureOut">
              <a:rPr lang="it-IT" smtClean="0"/>
              <a:t>13/06/2020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A6840BC-C59F-450B-8C70-6FDD3F13A19B}" type="slidenum">
              <a:rPr lang="it-IT" smtClean="0"/>
              <a:t>‹N›</a:t>
            </a:fld>
            <a:endParaRPr lang="it-IT"/>
          </a:p>
        </p:txBody>
      </p:sp>
    </p:spTree>
    <p:extLst>
      <p:ext uri="{BB962C8B-B14F-4D97-AF65-F5344CB8AC3E}">
        <p14:creationId xmlns:p14="http://schemas.microsoft.com/office/powerpoint/2010/main" val="4236463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E6AAF82-5F6A-428C-80F5-DF43A1B04519}" type="datetimeFigureOut">
              <a:rPr lang="it-IT" smtClean="0"/>
              <a:t>13/06/2020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A6840BC-C59F-450B-8C70-6FDD3F13A19B}" type="slidenum">
              <a:rPr lang="it-IT" smtClean="0"/>
              <a:t>‹N›</a:t>
            </a:fld>
            <a:endParaRPr lang="it-IT"/>
          </a:p>
        </p:txBody>
      </p:sp>
    </p:spTree>
    <p:extLst>
      <p:ext uri="{BB962C8B-B14F-4D97-AF65-F5344CB8AC3E}">
        <p14:creationId xmlns:p14="http://schemas.microsoft.com/office/powerpoint/2010/main" val="2172828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E6AAF82-5F6A-428C-80F5-DF43A1B04519}" type="datetimeFigureOut">
              <a:rPr lang="it-IT" smtClean="0"/>
              <a:t>13/06/2020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A6840BC-C59F-450B-8C70-6FDD3F13A19B}" type="slidenum">
              <a:rPr lang="it-IT" smtClean="0"/>
              <a:t>‹N›</a:t>
            </a:fld>
            <a:endParaRPr lang="it-IT"/>
          </a:p>
        </p:txBody>
      </p:sp>
    </p:spTree>
    <p:extLst>
      <p:ext uri="{BB962C8B-B14F-4D97-AF65-F5344CB8AC3E}">
        <p14:creationId xmlns:p14="http://schemas.microsoft.com/office/powerpoint/2010/main" val="113972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AAF82-5F6A-428C-80F5-DF43A1B04519}" type="datetimeFigureOut">
              <a:rPr lang="it-IT" smtClean="0"/>
              <a:t>13/06/2020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840BC-C59F-450B-8C70-6FDD3F13A19B}" type="slidenum">
              <a:rPr lang="it-IT" smtClean="0"/>
              <a:t>‹N›</a:t>
            </a:fld>
            <a:endParaRPr lang="it-IT"/>
          </a:p>
        </p:txBody>
      </p:sp>
    </p:spTree>
    <p:extLst>
      <p:ext uri="{BB962C8B-B14F-4D97-AF65-F5344CB8AC3E}">
        <p14:creationId xmlns:p14="http://schemas.microsoft.com/office/powerpoint/2010/main" val="3121878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524000" y="76201"/>
            <a:ext cx="9448800" cy="2616101"/>
          </a:xfrm>
          <a:prstGeom prst="rect">
            <a:avLst/>
          </a:prstGeom>
          <a:noFill/>
        </p:spPr>
        <p:txBody>
          <a:bodyPr>
            <a:spAutoFit/>
            <a:scene3d>
              <a:camera prst="perspectiveRight"/>
              <a:lightRig rig="threePt" dir="t"/>
            </a:scene3d>
          </a:bodyPr>
          <a:lstStyle/>
          <a:p>
            <a:pPr algn="ctr" eaLnBrk="1" hangingPunct="1">
              <a:defRPr/>
            </a:pPr>
            <a:r>
              <a:rPr lang="it-IT" sz="4000" b="1" spc="300" dirty="0">
                <a:ln w="19050" cmpd="sng">
                  <a:solidFill>
                    <a:srgbClr val="002060"/>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01600">
                    <a:schemeClr val="accent1">
                      <a:satMod val="175000"/>
                      <a:alpha val="40000"/>
                    </a:schemeClr>
                  </a:glow>
                  <a:outerShdw blurRad="38100" dist="38100" dir="2700000" algn="tl">
                    <a:srgbClr val="000000">
                      <a:alpha val="43137"/>
                    </a:srgbClr>
                  </a:outerShdw>
                </a:effectLst>
                <a:latin typeface="Georgia" pitchFamily="18" charset="0"/>
                <a:ea typeface="Arial Unicode MS" pitchFamily="34" charset="-128"/>
                <a:cs typeface="Arial" pitchFamily="34" charset="0"/>
              </a:rPr>
              <a:t>Studenti delle Classi Terze e Quarte della Scuola Primaria al Museo: </a:t>
            </a:r>
          </a:p>
          <a:p>
            <a:pPr algn="ctr" eaLnBrk="1" hangingPunct="1">
              <a:defRPr/>
            </a:pPr>
            <a:r>
              <a:rPr lang="it-IT" sz="4400" b="1" spc="300" dirty="0">
                <a:ln w="19050" cmpd="sng">
                  <a:solidFill>
                    <a:srgbClr val="002060"/>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01600">
                    <a:schemeClr val="accent1">
                      <a:satMod val="175000"/>
                      <a:alpha val="40000"/>
                    </a:schemeClr>
                  </a:glow>
                  <a:outerShdw blurRad="38100" dist="38100" dir="2700000" algn="tl">
                    <a:srgbClr val="000000">
                      <a:alpha val="43137"/>
                    </a:srgbClr>
                  </a:outerShdw>
                </a:effectLst>
                <a:latin typeface="Georgia" pitchFamily="18" charset="0"/>
                <a:ea typeface="Arial Unicode MS" pitchFamily="34" charset="-128"/>
                <a:cs typeface="Arial" pitchFamily="34" charset="0"/>
              </a:rPr>
              <a:t>Attività e Feedback in Aula</a:t>
            </a:r>
          </a:p>
        </p:txBody>
      </p:sp>
      <p:sp>
        <p:nvSpPr>
          <p:cNvPr id="46083" name="CasellaDiTesto 5"/>
          <p:cNvSpPr txBox="1">
            <a:spLocks noChangeArrowheads="1"/>
          </p:cNvSpPr>
          <p:nvPr/>
        </p:nvSpPr>
        <p:spPr bwMode="auto">
          <a:xfrm>
            <a:off x="2209800" y="3124200"/>
            <a:ext cx="723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it-IT" altLang="it-IT" sz="1800">
              <a:latin typeface="Arial" panose="020B0604020202020204" pitchFamily="34" charset="0"/>
            </a:endParaRPr>
          </a:p>
        </p:txBody>
      </p:sp>
      <p:pic>
        <p:nvPicPr>
          <p:cNvPr id="46084"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275" y="5334000"/>
            <a:ext cx="13557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4"/>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38183" y="5426075"/>
            <a:ext cx="910651" cy="911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asellaDiTesto 12"/>
          <p:cNvSpPr txBox="1"/>
          <p:nvPr/>
        </p:nvSpPr>
        <p:spPr>
          <a:xfrm>
            <a:off x="0" y="2936492"/>
            <a:ext cx="12192000" cy="1015663"/>
          </a:xfrm>
          <a:prstGeom prst="rect">
            <a:avLst/>
          </a:prstGeom>
          <a:noFill/>
        </p:spPr>
        <p:txBody>
          <a:bodyPr wrap="square">
            <a:spAutoFit/>
          </a:bodyPr>
          <a:lstStyle/>
          <a:p>
            <a:pPr algn="ctr" eaLnBrk="1" hangingPunct="1">
              <a:defRPr/>
            </a:pPr>
            <a:r>
              <a:rPr lang="it-IT" sz="2000" b="1" dirty="0">
                <a:solidFill>
                  <a:srgbClr val="0000FF"/>
                </a:solidFill>
              </a:rPr>
              <a:t>Erica </a:t>
            </a:r>
            <a:r>
              <a:rPr lang="it-IT" sz="2000" b="1" dirty="0" err="1">
                <a:solidFill>
                  <a:srgbClr val="0000FF"/>
                </a:solidFill>
              </a:rPr>
              <a:t>Parri</a:t>
            </a:r>
            <a:r>
              <a:rPr lang="it-IT" sz="2000" b="1" dirty="0">
                <a:solidFill>
                  <a:srgbClr val="0000FF"/>
                </a:solidFill>
              </a:rPr>
              <a:t>,</a:t>
            </a:r>
            <a:r>
              <a:rPr lang="it-IT" sz="2000" b="1" baseline="30000" dirty="0">
                <a:solidFill>
                  <a:srgbClr val="0000FF"/>
                </a:solidFill>
              </a:rPr>
              <a:t>1</a:t>
            </a:r>
            <a:r>
              <a:rPr lang="it-IT" sz="2000" b="1" dirty="0">
                <a:solidFill>
                  <a:srgbClr val="0000FF"/>
                </a:solidFill>
              </a:rPr>
              <a:t> Laura </a:t>
            </a:r>
            <a:r>
              <a:rPr lang="it-IT" sz="2000" b="1" dirty="0" err="1">
                <a:solidFill>
                  <a:srgbClr val="0000FF"/>
                </a:solidFill>
              </a:rPr>
              <a:t>Cetti</a:t>
            </a:r>
            <a:r>
              <a:rPr lang="it-IT" sz="2000" b="1" dirty="0">
                <a:solidFill>
                  <a:srgbClr val="0000FF"/>
                </a:solidFill>
              </a:rPr>
              <a:t>,</a:t>
            </a:r>
            <a:r>
              <a:rPr lang="it-IT" sz="2000" b="1" baseline="30000" dirty="0">
                <a:solidFill>
                  <a:srgbClr val="0000FF"/>
                </a:solidFill>
              </a:rPr>
              <a:t> 2</a:t>
            </a:r>
            <a:r>
              <a:rPr lang="it-IT" sz="2000" b="1" dirty="0">
                <a:solidFill>
                  <a:srgbClr val="0000FF"/>
                </a:solidFill>
              </a:rPr>
              <a:t> Mirella </a:t>
            </a:r>
            <a:r>
              <a:rPr lang="it-IT" sz="2000" b="1" dirty="0" err="1">
                <a:solidFill>
                  <a:srgbClr val="0000FF"/>
                </a:solidFill>
              </a:rPr>
              <a:t>Macelloni</a:t>
            </a:r>
            <a:r>
              <a:rPr lang="it-IT" sz="2000" b="1" dirty="0">
                <a:solidFill>
                  <a:srgbClr val="0000FF"/>
                </a:solidFill>
              </a:rPr>
              <a:t>,</a:t>
            </a:r>
            <a:r>
              <a:rPr lang="it-IT" sz="2000" b="1" baseline="30000" dirty="0">
                <a:solidFill>
                  <a:srgbClr val="0000FF"/>
                </a:solidFill>
              </a:rPr>
              <a:t>2</a:t>
            </a:r>
            <a:r>
              <a:rPr lang="it-IT" sz="2000" b="1" dirty="0">
                <a:solidFill>
                  <a:srgbClr val="0000FF"/>
                </a:solidFill>
              </a:rPr>
              <a:t> Laura Rossetti,</a:t>
            </a:r>
            <a:r>
              <a:rPr lang="it-IT" sz="2000" b="1" baseline="30000" dirty="0">
                <a:solidFill>
                  <a:srgbClr val="0000FF"/>
                </a:solidFill>
              </a:rPr>
              <a:t>3</a:t>
            </a:r>
            <a:r>
              <a:rPr lang="it-IT" sz="2000" b="1" dirty="0">
                <a:solidFill>
                  <a:srgbClr val="0000FF"/>
                </a:solidFill>
              </a:rPr>
              <a:t> Enzo Magazzini,</a:t>
            </a:r>
            <a:r>
              <a:rPr lang="it-IT" sz="2000" b="1" baseline="30000" dirty="0">
                <a:solidFill>
                  <a:srgbClr val="0000FF"/>
                </a:solidFill>
              </a:rPr>
              <a:t>4</a:t>
            </a:r>
            <a:r>
              <a:rPr lang="it-IT" sz="2000" b="1" dirty="0">
                <a:solidFill>
                  <a:srgbClr val="0000FF"/>
                </a:solidFill>
              </a:rPr>
              <a:t> </a:t>
            </a:r>
          </a:p>
          <a:p>
            <a:pPr algn="ctr" eaLnBrk="1" hangingPunct="1">
              <a:defRPr/>
            </a:pPr>
            <a:r>
              <a:rPr lang="it-IT" sz="2000" b="1" dirty="0">
                <a:solidFill>
                  <a:srgbClr val="0000FF"/>
                </a:solidFill>
              </a:rPr>
              <a:t>Alessandro </a:t>
            </a:r>
            <a:r>
              <a:rPr lang="it-IT" sz="2000" b="1" dirty="0" err="1">
                <a:solidFill>
                  <a:srgbClr val="0000FF"/>
                </a:solidFill>
              </a:rPr>
              <a:t>Lenzi</a:t>
            </a:r>
            <a:r>
              <a:rPr lang="it-IT" sz="2000" b="1" dirty="0">
                <a:solidFill>
                  <a:srgbClr val="0000FF"/>
                </a:solidFill>
              </a:rPr>
              <a:t>,</a:t>
            </a:r>
            <a:r>
              <a:rPr lang="it-IT" sz="2000" b="1" baseline="30000" dirty="0">
                <a:solidFill>
                  <a:srgbClr val="0000FF"/>
                </a:solidFill>
              </a:rPr>
              <a:t>5,6</a:t>
            </a:r>
            <a:r>
              <a:rPr lang="it-IT" sz="2000" b="1" dirty="0">
                <a:solidFill>
                  <a:srgbClr val="0000FF"/>
                </a:solidFill>
              </a:rPr>
              <a:t> Valentina Domenici</a:t>
            </a:r>
            <a:r>
              <a:rPr lang="it-IT" sz="2000" b="1" baseline="30000" dirty="0">
                <a:solidFill>
                  <a:srgbClr val="0000FF"/>
                </a:solidFill>
              </a:rPr>
              <a:t>1,5,6</a:t>
            </a:r>
            <a:endParaRPr lang="it-IT" sz="2000" b="1" dirty="0">
              <a:solidFill>
                <a:srgbClr val="0000FF"/>
              </a:solidFill>
            </a:endParaRPr>
          </a:p>
          <a:p>
            <a:pPr algn="ctr" eaLnBrk="1" hangingPunct="1">
              <a:defRPr/>
            </a:pPr>
            <a:endParaRPr lang="it-IT" sz="2000" b="1" dirty="0">
              <a:solidFill>
                <a:srgbClr val="0000FF"/>
              </a:solidFill>
            </a:endParaRPr>
          </a:p>
        </p:txBody>
      </p:sp>
      <p:sp>
        <p:nvSpPr>
          <p:cNvPr id="7173" name="Rectangle 5"/>
          <p:cNvSpPr>
            <a:spLocks noChangeArrowheads="1"/>
          </p:cNvSpPr>
          <p:nvPr/>
        </p:nvSpPr>
        <p:spPr bwMode="auto">
          <a:xfrm>
            <a:off x="449943" y="3562350"/>
            <a:ext cx="10827657" cy="1924050"/>
          </a:xfrm>
          <a:prstGeom prst="rect">
            <a:avLst/>
          </a:prstGeom>
          <a:noFill/>
          <a:ln w="9525">
            <a:noFill/>
            <a:miter lim="800000"/>
            <a:headEnd/>
            <a:tailEnd/>
          </a:ln>
          <a:effectLst/>
        </p:spPr>
        <p:txBody>
          <a:bodyPr wrap="square" anchor="ctr">
            <a:spAutoFit/>
          </a:bodyPr>
          <a:lstStyle/>
          <a:p>
            <a:pPr algn="ctr" eaLnBrk="1" hangingPunct="1">
              <a:defRPr/>
            </a:pPr>
            <a:r>
              <a:rPr lang="it-IT" sz="1700" i="1" dirty="0">
                <a:solidFill>
                  <a:srgbClr val="0000FF"/>
                </a:solidFill>
                <a:ea typeface="Times New Roman" pitchFamily="18" charset="0"/>
              </a:rPr>
              <a:t>1. Dipartimento di Chimica e di Chimica Industriale, via Risorgimento 35 - 56126 Pisa </a:t>
            </a:r>
            <a:endParaRPr lang="it-IT" sz="1700" dirty="0">
              <a:solidFill>
                <a:srgbClr val="0000FF"/>
              </a:solidFill>
            </a:endParaRPr>
          </a:p>
          <a:p>
            <a:pPr algn="ctr">
              <a:defRPr/>
            </a:pPr>
            <a:r>
              <a:rPr lang="it-IT" sz="1700" i="1" dirty="0">
                <a:solidFill>
                  <a:srgbClr val="0000FF"/>
                </a:solidFill>
                <a:ea typeface="Times New Roman" pitchFamily="18" charset="0"/>
              </a:rPr>
              <a:t>2. Classe </a:t>
            </a:r>
            <a:r>
              <a:rPr lang="it-IT" sz="1700" i="1" dirty="0" err="1">
                <a:solidFill>
                  <a:srgbClr val="0000FF"/>
                </a:solidFill>
                <a:ea typeface="Times New Roman" pitchFamily="18" charset="0"/>
              </a:rPr>
              <a:t>III</a:t>
            </a:r>
            <a:r>
              <a:rPr lang="it-IT" sz="1700" i="1" baseline="30000" dirty="0" err="1">
                <a:solidFill>
                  <a:srgbClr val="0000FF"/>
                </a:solidFill>
                <a:ea typeface="Times New Roman" pitchFamily="18" charset="0"/>
              </a:rPr>
              <a:t>a</a:t>
            </a:r>
            <a:r>
              <a:rPr lang="it-IT" sz="1700" i="1" dirty="0">
                <a:solidFill>
                  <a:srgbClr val="0000FF"/>
                </a:solidFill>
                <a:ea typeface="Times New Roman" pitchFamily="18" charset="0"/>
              </a:rPr>
              <a:t> (TP) Scuola Elementare "Angelo Silvio </a:t>
            </a:r>
            <a:r>
              <a:rPr lang="it-IT" sz="1700" i="1" dirty="0" err="1">
                <a:solidFill>
                  <a:srgbClr val="0000FF"/>
                </a:solidFill>
                <a:ea typeface="Times New Roman" pitchFamily="18" charset="0"/>
              </a:rPr>
              <a:t>Novaro</a:t>
            </a:r>
            <a:r>
              <a:rPr lang="it-IT" sz="1700" i="1" dirty="0">
                <a:solidFill>
                  <a:srgbClr val="0000FF"/>
                </a:solidFill>
                <a:ea typeface="Times New Roman" pitchFamily="18" charset="0"/>
              </a:rPr>
              <a:t>", Viale Italia 57018 Vada </a:t>
            </a:r>
            <a:endParaRPr lang="it-IT" sz="1700" dirty="0">
              <a:solidFill>
                <a:srgbClr val="0000FF"/>
              </a:solidFill>
            </a:endParaRPr>
          </a:p>
          <a:p>
            <a:pPr algn="ctr">
              <a:defRPr/>
            </a:pPr>
            <a:r>
              <a:rPr lang="it-IT" sz="1700" i="1" dirty="0">
                <a:solidFill>
                  <a:srgbClr val="0000FF"/>
                </a:solidFill>
                <a:ea typeface="Times New Roman" pitchFamily="18" charset="0"/>
              </a:rPr>
              <a:t>3. Classe </a:t>
            </a:r>
            <a:r>
              <a:rPr lang="it-IT" sz="1700" i="1" dirty="0" err="1">
                <a:solidFill>
                  <a:srgbClr val="0000FF"/>
                </a:solidFill>
                <a:ea typeface="Times New Roman" pitchFamily="18" charset="0"/>
              </a:rPr>
              <a:t>IV</a:t>
            </a:r>
            <a:r>
              <a:rPr lang="it-IT" sz="1700" i="1" baseline="30000" dirty="0" err="1">
                <a:solidFill>
                  <a:srgbClr val="0000FF"/>
                </a:solidFill>
                <a:ea typeface="Times New Roman" pitchFamily="18" charset="0"/>
              </a:rPr>
              <a:t>a</a:t>
            </a:r>
            <a:r>
              <a:rPr lang="it-IT" sz="1700" i="1" dirty="0">
                <a:solidFill>
                  <a:srgbClr val="0000FF"/>
                </a:solidFill>
                <a:ea typeface="Times New Roman" pitchFamily="18" charset="0"/>
              </a:rPr>
              <a:t> (TN) Scuola Elementare "Angelo Silvio </a:t>
            </a:r>
            <a:r>
              <a:rPr lang="it-IT" sz="1700" i="1" dirty="0" err="1">
                <a:solidFill>
                  <a:srgbClr val="0000FF"/>
                </a:solidFill>
                <a:ea typeface="Times New Roman" pitchFamily="18" charset="0"/>
              </a:rPr>
              <a:t>Novaro</a:t>
            </a:r>
            <a:r>
              <a:rPr lang="it-IT" sz="1700" i="1" dirty="0">
                <a:solidFill>
                  <a:srgbClr val="0000FF"/>
                </a:solidFill>
                <a:ea typeface="Times New Roman" pitchFamily="18" charset="0"/>
              </a:rPr>
              <a:t>", Viale Italia 57018 Vada </a:t>
            </a:r>
            <a:endParaRPr lang="it-IT" sz="1700" dirty="0">
              <a:solidFill>
                <a:srgbClr val="0000FF"/>
              </a:solidFill>
            </a:endParaRPr>
          </a:p>
          <a:p>
            <a:pPr algn="ctr">
              <a:defRPr/>
            </a:pPr>
            <a:r>
              <a:rPr lang="it-IT" sz="1700" i="1" dirty="0">
                <a:solidFill>
                  <a:srgbClr val="0000FF"/>
                </a:solidFill>
                <a:ea typeface="Times New Roman" pitchFamily="18" charset="0"/>
              </a:rPr>
              <a:t>4. Secondo Circolo Didattico “G. Carducci”, Piazza Carducci 13, 57016 Rosignano Marittimo </a:t>
            </a:r>
            <a:endParaRPr lang="it-IT" sz="1700" dirty="0">
              <a:solidFill>
                <a:srgbClr val="0000FF"/>
              </a:solidFill>
            </a:endParaRPr>
          </a:p>
          <a:p>
            <a:pPr algn="ctr">
              <a:defRPr/>
            </a:pPr>
            <a:r>
              <a:rPr lang="it-IT" sz="1700" i="1" dirty="0">
                <a:solidFill>
                  <a:srgbClr val="0000FF"/>
                </a:solidFill>
                <a:ea typeface="Times New Roman" pitchFamily="18" charset="0"/>
              </a:rPr>
              <a:t>5. </a:t>
            </a:r>
            <a:r>
              <a:rPr lang="en-US" sz="1700" i="1" dirty="0" err="1">
                <a:solidFill>
                  <a:srgbClr val="0000FF"/>
                </a:solidFill>
                <a:ea typeface="Times New Roman" pitchFamily="18" charset="0"/>
              </a:rPr>
              <a:t>Museo</a:t>
            </a:r>
            <a:r>
              <a:rPr lang="en-US" sz="1700" i="1" dirty="0">
                <a:solidFill>
                  <a:srgbClr val="0000FF"/>
                </a:solidFill>
                <a:ea typeface="Times New Roman" pitchFamily="18" charset="0"/>
              </a:rPr>
              <a:t> </a:t>
            </a:r>
            <a:r>
              <a:rPr lang="en-US" sz="1700" i="1" dirty="0" err="1">
                <a:solidFill>
                  <a:srgbClr val="0000FF"/>
                </a:solidFill>
                <a:ea typeface="Times New Roman" pitchFamily="18" charset="0"/>
              </a:rPr>
              <a:t>di</a:t>
            </a:r>
            <a:r>
              <a:rPr lang="en-US" sz="1700" i="1" dirty="0">
                <a:solidFill>
                  <a:srgbClr val="0000FF"/>
                </a:solidFill>
                <a:ea typeface="Times New Roman" pitchFamily="18" charset="0"/>
              </a:rPr>
              <a:t> </a:t>
            </a:r>
            <a:r>
              <a:rPr lang="en-US" sz="1700" i="1" dirty="0" err="1">
                <a:solidFill>
                  <a:srgbClr val="0000FF"/>
                </a:solidFill>
                <a:ea typeface="Times New Roman" pitchFamily="18" charset="0"/>
              </a:rPr>
              <a:t>Storia</a:t>
            </a:r>
            <a:r>
              <a:rPr lang="en-US" sz="1700" i="1" dirty="0">
                <a:solidFill>
                  <a:srgbClr val="0000FF"/>
                </a:solidFill>
                <a:ea typeface="Times New Roman" pitchFamily="18" charset="0"/>
              </a:rPr>
              <a:t> </a:t>
            </a:r>
            <a:r>
              <a:rPr lang="en-US" sz="1700" i="1" dirty="0" err="1">
                <a:solidFill>
                  <a:srgbClr val="0000FF"/>
                </a:solidFill>
                <a:ea typeface="Times New Roman" pitchFamily="18" charset="0"/>
              </a:rPr>
              <a:t>Naturale</a:t>
            </a:r>
            <a:r>
              <a:rPr lang="en-US" sz="1700" i="1" dirty="0">
                <a:solidFill>
                  <a:srgbClr val="0000FF"/>
                </a:solidFill>
                <a:ea typeface="Times New Roman" pitchFamily="18" charset="0"/>
              </a:rPr>
              <a:t>, via Monte </a:t>
            </a:r>
            <a:r>
              <a:rPr lang="en-US" sz="1700" i="1" dirty="0" err="1">
                <a:solidFill>
                  <a:srgbClr val="0000FF"/>
                </a:solidFill>
                <a:ea typeface="Times New Roman" pitchFamily="18" charset="0"/>
              </a:rPr>
              <a:t>alla</a:t>
            </a:r>
            <a:r>
              <a:rPr lang="en-US" sz="1700" i="1" dirty="0">
                <a:solidFill>
                  <a:srgbClr val="0000FF"/>
                </a:solidFill>
                <a:ea typeface="Times New Roman" pitchFamily="18" charset="0"/>
              </a:rPr>
              <a:t> Rena 41-43 - 57016 </a:t>
            </a:r>
            <a:r>
              <a:rPr lang="en-US" sz="1700" i="1" dirty="0" err="1">
                <a:solidFill>
                  <a:srgbClr val="0000FF"/>
                </a:solidFill>
                <a:ea typeface="Times New Roman" pitchFamily="18" charset="0"/>
              </a:rPr>
              <a:t>Rosignano</a:t>
            </a:r>
            <a:r>
              <a:rPr lang="en-US" sz="1700" i="1" dirty="0">
                <a:solidFill>
                  <a:srgbClr val="0000FF"/>
                </a:solidFill>
                <a:ea typeface="Times New Roman" pitchFamily="18" charset="0"/>
              </a:rPr>
              <a:t> Solvay </a:t>
            </a:r>
            <a:endParaRPr lang="it-IT" sz="1700" dirty="0">
              <a:solidFill>
                <a:srgbClr val="0000FF"/>
              </a:solidFill>
            </a:endParaRPr>
          </a:p>
          <a:p>
            <a:pPr algn="ctr">
              <a:defRPr/>
            </a:pPr>
            <a:r>
              <a:rPr lang="en-US" sz="1700" i="1" dirty="0">
                <a:solidFill>
                  <a:srgbClr val="0000FF"/>
                </a:solidFill>
                <a:ea typeface="Times New Roman" pitchFamily="18" charset="0"/>
              </a:rPr>
              <a:t>6. </a:t>
            </a:r>
            <a:r>
              <a:rPr lang="en-US" sz="1700" i="1" dirty="0" err="1">
                <a:solidFill>
                  <a:srgbClr val="0000FF"/>
                </a:solidFill>
                <a:ea typeface="Times New Roman" pitchFamily="18" charset="0"/>
              </a:rPr>
              <a:t>Associazione</a:t>
            </a:r>
            <a:r>
              <a:rPr lang="en-US" sz="1700" i="1" dirty="0">
                <a:solidFill>
                  <a:srgbClr val="0000FF"/>
                </a:solidFill>
                <a:ea typeface="Times New Roman" pitchFamily="18" charset="0"/>
              </a:rPr>
              <a:t> </a:t>
            </a:r>
            <a:r>
              <a:rPr lang="en-US" sz="1700" i="1" dirty="0" err="1">
                <a:solidFill>
                  <a:srgbClr val="0000FF"/>
                </a:solidFill>
                <a:ea typeface="Times New Roman" pitchFamily="18" charset="0"/>
              </a:rPr>
              <a:t>Amici</a:t>
            </a:r>
            <a:r>
              <a:rPr lang="en-US" sz="1700" i="1" dirty="0">
                <a:solidFill>
                  <a:srgbClr val="0000FF"/>
                </a:solidFill>
                <a:ea typeface="Times New Roman" pitchFamily="18" charset="0"/>
              </a:rPr>
              <a:t> </a:t>
            </a:r>
            <a:r>
              <a:rPr lang="en-US" sz="1700" i="1" dirty="0" err="1">
                <a:solidFill>
                  <a:srgbClr val="0000FF"/>
                </a:solidFill>
                <a:ea typeface="Times New Roman" pitchFamily="18" charset="0"/>
              </a:rPr>
              <a:t>della</a:t>
            </a:r>
            <a:r>
              <a:rPr lang="en-US" sz="1700" i="1" dirty="0">
                <a:solidFill>
                  <a:srgbClr val="0000FF"/>
                </a:solidFill>
                <a:ea typeface="Times New Roman" pitchFamily="18" charset="0"/>
              </a:rPr>
              <a:t> </a:t>
            </a:r>
            <a:r>
              <a:rPr lang="en-US" sz="1700" i="1" dirty="0" err="1">
                <a:solidFill>
                  <a:srgbClr val="0000FF"/>
                </a:solidFill>
                <a:ea typeface="Times New Roman" pitchFamily="18" charset="0"/>
              </a:rPr>
              <a:t>Natura</a:t>
            </a:r>
            <a:r>
              <a:rPr lang="en-US" sz="1700" i="1" dirty="0">
                <a:solidFill>
                  <a:srgbClr val="0000FF"/>
                </a:solidFill>
                <a:ea typeface="Times New Roman" pitchFamily="18" charset="0"/>
              </a:rPr>
              <a:t> </a:t>
            </a:r>
            <a:r>
              <a:rPr lang="en-US" sz="1700" i="1" dirty="0" err="1">
                <a:solidFill>
                  <a:srgbClr val="0000FF"/>
                </a:solidFill>
                <a:ea typeface="Times New Roman" pitchFamily="18" charset="0"/>
              </a:rPr>
              <a:t>Rosignano</a:t>
            </a:r>
            <a:r>
              <a:rPr lang="en-US" sz="1700" i="1" dirty="0">
                <a:solidFill>
                  <a:srgbClr val="0000FF"/>
                </a:solidFill>
                <a:ea typeface="Times New Roman" pitchFamily="18" charset="0"/>
              </a:rPr>
              <a:t>, via Monte </a:t>
            </a:r>
            <a:r>
              <a:rPr lang="en-US" sz="1700" i="1" dirty="0" err="1">
                <a:solidFill>
                  <a:srgbClr val="0000FF"/>
                </a:solidFill>
                <a:ea typeface="Times New Roman" pitchFamily="18" charset="0"/>
              </a:rPr>
              <a:t>alla</a:t>
            </a:r>
            <a:r>
              <a:rPr lang="en-US" sz="1700" i="1" dirty="0">
                <a:solidFill>
                  <a:srgbClr val="0000FF"/>
                </a:solidFill>
                <a:ea typeface="Times New Roman" pitchFamily="18" charset="0"/>
              </a:rPr>
              <a:t> Rena 41-43 - 57016 </a:t>
            </a:r>
            <a:r>
              <a:rPr lang="en-US" sz="1700" i="1" dirty="0" err="1">
                <a:solidFill>
                  <a:srgbClr val="0000FF"/>
                </a:solidFill>
                <a:ea typeface="Times New Roman" pitchFamily="18" charset="0"/>
              </a:rPr>
              <a:t>Rosignano</a:t>
            </a:r>
            <a:r>
              <a:rPr lang="en-US" sz="1700" i="1" dirty="0">
                <a:solidFill>
                  <a:srgbClr val="0000FF"/>
                </a:solidFill>
                <a:ea typeface="Times New Roman" pitchFamily="18" charset="0"/>
              </a:rPr>
              <a:t> Solvay </a:t>
            </a:r>
            <a:endParaRPr lang="it-IT" sz="1700" dirty="0">
              <a:solidFill>
                <a:srgbClr val="0000FF"/>
              </a:solidFill>
            </a:endParaRPr>
          </a:p>
          <a:p>
            <a:pPr algn="ctr">
              <a:defRPr/>
            </a:pPr>
            <a:endParaRPr lang="it-IT" sz="1700" dirty="0">
              <a:solidFill>
                <a:srgbClr val="0000FF"/>
              </a:solidFill>
            </a:endParaRPr>
          </a:p>
        </p:txBody>
      </p:sp>
      <p:pic>
        <p:nvPicPr>
          <p:cNvPr id="2057" name="Picture 9"/>
          <p:cNvPicPr>
            <a:picLocks noChangeAspect="1" noChangeArrowheads="1"/>
          </p:cNvPicPr>
          <p:nvPr/>
        </p:nvPicPr>
        <p:blipFill>
          <a:blip r:embed="rId4">
            <a:clrChange>
              <a:clrFrom>
                <a:srgbClr val="FFFFFF"/>
              </a:clrFrom>
              <a:clrTo>
                <a:srgbClr val="FFFFFF">
                  <a:alpha val="0"/>
                </a:srgbClr>
              </a:clrTo>
            </a:clrChange>
          </a:blip>
          <a:srcRect l="3906" t="22126" r="83594" b="54181"/>
          <a:stretch>
            <a:fillRect/>
          </a:stretch>
        </p:blipFill>
        <p:spPr bwMode="auto">
          <a:xfrm>
            <a:off x="6840026" y="5405967"/>
            <a:ext cx="840209" cy="892648"/>
          </a:xfrm>
          <a:prstGeom prst="rect">
            <a:avLst/>
          </a:prstGeom>
          <a:noFill/>
          <a:ln w="12700">
            <a:solidFill>
              <a:schemeClr val="bg1">
                <a:lumMod val="85000"/>
              </a:schemeClr>
            </a:solidFill>
            <a:miter lim="800000"/>
            <a:headEnd/>
            <a:tailEnd/>
          </a:ln>
        </p:spPr>
      </p:pic>
      <p:pic>
        <p:nvPicPr>
          <p:cNvPr id="46089" name="Picture 10"/>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49744" y="5426075"/>
            <a:ext cx="125571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Tree>
    <p:extLst>
      <p:ext uri="{BB962C8B-B14F-4D97-AF65-F5344CB8AC3E}">
        <p14:creationId xmlns:p14="http://schemas.microsoft.com/office/powerpoint/2010/main" val="1771373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bwMode="auto">
          <a:xfrm>
            <a:off x="0" y="152400"/>
            <a:ext cx="12192000" cy="1143000"/>
          </a:xfrm>
          <a:prstGeom prst="rect">
            <a:avLst/>
          </a:prstGeom>
          <a:noFill/>
          <a:ln w="9525">
            <a:noFill/>
            <a:miter lim="800000"/>
            <a:headEnd/>
            <a:tailEnd/>
          </a:ln>
        </p:spPr>
        <p:txBody>
          <a:bodyPr anchor="ctr"/>
          <a:lstStyle/>
          <a:p>
            <a:pPr algn="ctr" eaLnBrk="1" hangingPunct="1">
              <a:defRPr/>
            </a:pPr>
            <a:r>
              <a:rPr lang="it-IT" sz="4000" b="1" dirty="0">
                <a:solidFill>
                  <a:srgbClr val="002060"/>
                </a:solidFill>
                <a:latin typeface="+mj-lt"/>
                <a:ea typeface="+mj-ea"/>
                <a:cs typeface="+mj-cs"/>
              </a:rPr>
              <a:t>E come sempre</a:t>
            </a:r>
            <a:r>
              <a:rPr lang="it-IT" sz="4000" b="1" dirty="0" smtClean="0">
                <a:solidFill>
                  <a:srgbClr val="002060"/>
                </a:solidFill>
                <a:latin typeface="+mj-lt"/>
                <a:ea typeface="+mj-ea"/>
                <a:cs typeface="+mj-cs"/>
              </a:rPr>
              <a:t>… la </a:t>
            </a:r>
            <a:r>
              <a:rPr lang="it-IT" sz="4000" b="1" dirty="0">
                <a:solidFill>
                  <a:srgbClr val="002060"/>
                </a:solidFill>
                <a:latin typeface="+mj-lt"/>
                <a:ea typeface="+mj-ea"/>
                <a:cs typeface="+mj-cs"/>
              </a:rPr>
              <a:t>verifica delle conoscenze acquisite! </a:t>
            </a:r>
          </a:p>
        </p:txBody>
      </p:sp>
      <p:grpSp>
        <p:nvGrpSpPr>
          <p:cNvPr id="2" name="Gruppo 12"/>
          <p:cNvGrpSpPr>
            <a:grpSpLocks/>
          </p:cNvGrpSpPr>
          <p:nvPr/>
        </p:nvGrpSpPr>
        <p:grpSpPr bwMode="auto">
          <a:xfrm>
            <a:off x="5529943" y="2380343"/>
            <a:ext cx="6241143" cy="4339771"/>
            <a:chOff x="4038600" y="1447800"/>
            <a:chExt cx="5105400" cy="5295317"/>
          </a:xfrm>
        </p:grpSpPr>
        <p:sp>
          <p:nvSpPr>
            <p:cNvPr id="12" name="Esplosione 1 11"/>
            <p:cNvSpPr/>
            <p:nvPr/>
          </p:nvSpPr>
          <p:spPr>
            <a:xfrm>
              <a:off x="4038600" y="1447800"/>
              <a:ext cx="5105400" cy="529531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sz="1600"/>
            </a:p>
          </p:txBody>
        </p:sp>
        <p:sp>
          <p:nvSpPr>
            <p:cNvPr id="11" name="CasellaDiTesto 10"/>
            <p:cNvSpPr txBox="1"/>
            <p:nvPr/>
          </p:nvSpPr>
          <p:spPr>
            <a:xfrm>
              <a:off x="4804719" y="2819400"/>
              <a:ext cx="3303403" cy="2117880"/>
            </a:xfrm>
            <a:prstGeom prst="rect">
              <a:avLst/>
            </a:prstGeom>
            <a:noFill/>
            <a:ln>
              <a:noFill/>
            </a:ln>
          </p:spPr>
          <p:txBody>
            <a:bodyPr>
              <a:spAutoFit/>
            </a:bodyPr>
            <a:lstStyle/>
            <a:p>
              <a:pPr algn="ctr" eaLnBrk="1" hangingPunct="1">
                <a:defRPr/>
              </a:pPr>
              <a:r>
                <a:rPr lang="it-IT" sz="2000" i="1" dirty="0">
                  <a:solidFill>
                    <a:schemeClr val="bg1"/>
                  </a:solidFill>
                </a:rPr>
                <a:t>“Il cuoco </a:t>
              </a:r>
              <a:r>
                <a:rPr lang="it-IT" sz="2000" i="1" dirty="0" err="1">
                  <a:solidFill>
                    <a:schemeClr val="bg1"/>
                  </a:solidFill>
                </a:rPr>
                <a:t>Chichibio</a:t>
              </a:r>
              <a:r>
                <a:rPr lang="it-IT" sz="2000" i="1" dirty="0">
                  <a:solidFill>
                    <a:schemeClr val="bg1"/>
                  </a:solidFill>
                </a:rPr>
                <a:t> </a:t>
              </a:r>
              <a:endParaRPr lang="it-IT" sz="2000" i="1" dirty="0" smtClean="0">
                <a:solidFill>
                  <a:schemeClr val="bg1"/>
                </a:solidFill>
              </a:endParaRPr>
            </a:p>
            <a:p>
              <a:pPr algn="ctr" eaLnBrk="1" hangingPunct="1">
                <a:defRPr/>
              </a:pPr>
              <a:r>
                <a:rPr lang="it-IT" sz="2000" i="1" dirty="0" smtClean="0">
                  <a:solidFill>
                    <a:schemeClr val="bg1"/>
                  </a:solidFill>
                </a:rPr>
                <a:t>e </a:t>
              </a:r>
              <a:r>
                <a:rPr lang="it-IT" sz="2000" i="1" dirty="0">
                  <a:solidFill>
                    <a:schemeClr val="bg1"/>
                  </a:solidFill>
                </a:rPr>
                <a:t>il chimico Ugo </a:t>
              </a:r>
              <a:r>
                <a:rPr lang="it-IT" sz="2000" i="1" dirty="0" err="1">
                  <a:solidFill>
                    <a:schemeClr val="bg1"/>
                  </a:solidFill>
                </a:rPr>
                <a:t>Bertagnini</a:t>
              </a:r>
              <a:r>
                <a:rPr lang="it-IT" sz="2000" i="1" dirty="0">
                  <a:solidFill>
                    <a:schemeClr val="bg1"/>
                  </a:solidFill>
                </a:rPr>
                <a:t> si sfidano a colpi di miscugli e soluzioni……”</a:t>
              </a:r>
            </a:p>
            <a:p>
              <a:pPr algn="ctr" eaLnBrk="1" hangingPunct="1">
                <a:defRPr/>
              </a:pPr>
              <a:r>
                <a:rPr lang="it-IT" sz="2000" dirty="0">
                  <a:solidFill>
                    <a:schemeClr val="bg1"/>
                  </a:solidFill>
                </a:rPr>
                <a:t>COMPLETA TU LA STORIA!</a:t>
              </a:r>
            </a:p>
          </p:txBody>
        </p:sp>
      </p:grpSp>
      <p:sp>
        <p:nvSpPr>
          <p:cNvPr id="14" name="CasellaDiTesto 13"/>
          <p:cNvSpPr txBox="1"/>
          <p:nvPr/>
        </p:nvSpPr>
        <p:spPr>
          <a:xfrm>
            <a:off x="5529943" y="1451116"/>
            <a:ext cx="4419600" cy="1200150"/>
          </a:xfrm>
          <a:prstGeom prst="rect">
            <a:avLst/>
          </a:prstGeom>
          <a:noFill/>
        </p:spPr>
        <p:txBody>
          <a:bodyPr>
            <a:spAutoFit/>
          </a:bodyPr>
          <a:lstStyle/>
          <a:p>
            <a:pPr algn="ctr" eaLnBrk="1" hangingPunct="1">
              <a:defRPr/>
            </a:pPr>
            <a:r>
              <a:rPr lang="it-IT" sz="2400" b="1" dirty="0">
                <a:solidFill>
                  <a:srgbClr val="002060"/>
                </a:solidFill>
              </a:rPr>
              <a:t>Anche questo si può fare con diverse attività</a:t>
            </a:r>
            <a:r>
              <a:rPr lang="it-IT" sz="2400" b="1" dirty="0" smtClean="0">
                <a:solidFill>
                  <a:srgbClr val="002060"/>
                </a:solidFill>
              </a:rPr>
              <a:t>… anche </a:t>
            </a:r>
            <a:r>
              <a:rPr lang="it-IT" sz="2400" b="1" dirty="0">
                <a:solidFill>
                  <a:srgbClr val="002060"/>
                </a:solidFill>
              </a:rPr>
              <a:t>stimolanti e divertenti!</a:t>
            </a:r>
          </a:p>
        </p:txBody>
      </p:sp>
      <p:sp>
        <p:nvSpPr>
          <p:cNvPr id="3" name="Rettangolo 2"/>
          <p:cNvSpPr/>
          <p:nvPr/>
        </p:nvSpPr>
        <p:spPr>
          <a:xfrm rot="20674293">
            <a:off x="664028" y="2424134"/>
            <a:ext cx="4383314" cy="3018971"/>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arenR"/>
            </a:pPr>
            <a:r>
              <a:rPr lang="it-IT" dirty="0" smtClean="0">
                <a:solidFill>
                  <a:schemeClr val="tx2"/>
                </a:solidFill>
              </a:rPr>
              <a:t>Quando mescolo un cucchiaio di zucchero in acqua si forma una …………</a:t>
            </a:r>
          </a:p>
          <a:p>
            <a:pPr marL="342900" indent="-342900" algn="ctr">
              <a:buAutoNum type="arabicParenR"/>
            </a:pPr>
            <a:r>
              <a:rPr lang="it-IT" dirty="0" smtClean="0">
                <a:solidFill>
                  <a:schemeClr val="tx2"/>
                </a:solidFill>
              </a:rPr>
              <a:t>Se mescolo un po’ di sabbia con acqua cosa succede? …………………………….</a:t>
            </a:r>
          </a:p>
          <a:p>
            <a:pPr marL="342900" indent="-342900" algn="ctr">
              <a:buAutoNum type="arabicParenR"/>
            </a:pPr>
            <a:r>
              <a:rPr lang="it-IT" dirty="0" smtClean="0">
                <a:solidFill>
                  <a:schemeClr val="tx2"/>
                </a:solidFill>
              </a:rPr>
              <a:t>Per separare il sale grosso dal sale fine posso usare……………………….</a:t>
            </a:r>
          </a:p>
          <a:p>
            <a:pPr marL="342900" indent="-342900" algn="ctr">
              <a:buAutoNum type="arabicParenR"/>
            </a:pPr>
            <a:r>
              <a:rPr lang="it-IT" dirty="0" smtClean="0">
                <a:solidFill>
                  <a:schemeClr val="tx2"/>
                </a:solidFill>
              </a:rPr>
              <a:t>Il chimico usa uno strumento per separare l’olio dall’acqua. Come si chiama?</a:t>
            </a:r>
          </a:p>
          <a:p>
            <a:pPr marL="342900" indent="-342900" algn="ctr">
              <a:buAutoNum type="arabicParenR"/>
            </a:pPr>
            <a:r>
              <a:rPr lang="it-IT" dirty="0" smtClean="0">
                <a:solidFill>
                  <a:schemeClr val="tx2"/>
                </a:solidFill>
              </a:rPr>
              <a:t>…</a:t>
            </a:r>
            <a:endParaRPr lang="it-IT" dirty="0">
              <a:solidFill>
                <a:schemeClr val="tx2"/>
              </a:solidFill>
            </a:endParaRPr>
          </a:p>
        </p:txBody>
      </p:sp>
      <p:sp>
        <p:nvSpPr>
          <p:cNvPr id="9" name="CasellaDiTesto 8"/>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Tree>
    <p:extLst>
      <p:ext uri="{BB962C8B-B14F-4D97-AF65-F5344CB8AC3E}">
        <p14:creationId xmlns:p14="http://schemas.microsoft.com/office/powerpoint/2010/main" val="7354038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asellaDiTesto 1"/>
          <p:cNvSpPr txBox="1">
            <a:spLocks noChangeArrowheads="1"/>
          </p:cNvSpPr>
          <p:nvPr/>
        </p:nvSpPr>
        <p:spPr bwMode="auto">
          <a:xfrm>
            <a:off x="0" y="645589"/>
            <a:ext cx="12192000"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t-IT" altLang="it-IT" sz="1600" dirty="0">
                <a:latin typeface="Arial" panose="020B0604020202020204" pitchFamily="34" charset="0"/>
              </a:rPr>
              <a:t>Luca, </a:t>
            </a:r>
            <a:r>
              <a:rPr lang="it-IT" altLang="it-IT" sz="1600" dirty="0" err="1">
                <a:latin typeface="Arial" panose="020B0604020202020204" pitchFamily="34" charset="0"/>
              </a:rPr>
              <a:t>III</a:t>
            </a:r>
            <a:r>
              <a:rPr lang="it-IT" altLang="it-IT" sz="1600" baseline="30000" dirty="0" err="1">
                <a:latin typeface="Arial" panose="020B0604020202020204" pitchFamily="34" charset="0"/>
              </a:rPr>
              <a:t>a</a:t>
            </a:r>
            <a:r>
              <a:rPr lang="it-IT" altLang="it-IT" sz="1600" dirty="0">
                <a:latin typeface="Arial" panose="020B0604020202020204" pitchFamily="34" charset="0"/>
              </a:rPr>
              <a:t> TN: “</a:t>
            </a:r>
            <a:r>
              <a:rPr lang="it-IT" altLang="it-IT" sz="1600" i="1" dirty="0" err="1">
                <a:latin typeface="Arial" panose="020B0604020202020204" pitchFamily="34" charset="0"/>
              </a:rPr>
              <a:t>Bertagnini</a:t>
            </a:r>
            <a:r>
              <a:rPr lang="it-IT" altLang="it-IT" sz="1600" i="1" dirty="0">
                <a:latin typeface="Arial" panose="020B0604020202020204" pitchFamily="34" charset="0"/>
              </a:rPr>
              <a:t> aveva fatto una soluzione che non aveva un buon profumo come il pollo di Michele…</a:t>
            </a:r>
            <a:r>
              <a:rPr lang="it-IT" altLang="it-IT" sz="1600" dirty="0">
                <a:latin typeface="Arial" panose="020B0604020202020204" pitchFamily="34" charset="0"/>
              </a:rPr>
              <a:t>”</a:t>
            </a:r>
          </a:p>
          <a:p>
            <a:pPr algn="ctr" eaLnBrk="1" hangingPunct="1">
              <a:spcBef>
                <a:spcPct val="0"/>
              </a:spcBef>
              <a:buFontTx/>
              <a:buNone/>
            </a:pPr>
            <a:r>
              <a:rPr lang="it-IT" altLang="it-IT" sz="1600" dirty="0">
                <a:latin typeface="Arial" panose="020B0604020202020204" pitchFamily="34" charset="0"/>
              </a:rPr>
              <a:t>Mattia, </a:t>
            </a:r>
            <a:r>
              <a:rPr lang="it-IT" altLang="it-IT" sz="1600" dirty="0" err="1">
                <a:latin typeface="Arial" panose="020B0604020202020204" pitchFamily="34" charset="0"/>
              </a:rPr>
              <a:t>III</a:t>
            </a:r>
            <a:r>
              <a:rPr lang="it-IT" altLang="it-IT" sz="1600" baseline="30000" dirty="0" err="1">
                <a:latin typeface="Arial" panose="020B0604020202020204" pitchFamily="34" charset="0"/>
              </a:rPr>
              <a:t>a</a:t>
            </a:r>
            <a:r>
              <a:rPr lang="it-IT" altLang="it-IT" sz="1600" dirty="0">
                <a:latin typeface="Arial" panose="020B0604020202020204" pitchFamily="34" charset="0"/>
              </a:rPr>
              <a:t> TP: “</a:t>
            </a:r>
            <a:r>
              <a:rPr lang="it-IT" altLang="it-IT" sz="1600" i="1" dirty="0">
                <a:latin typeface="Arial" panose="020B0604020202020204" pitchFamily="34" charset="0"/>
              </a:rPr>
              <a:t>Ugo prende due provette e le mescola formando una strana miscela che improvvisamente esplode: si era dimenticato di scrivere cosa contenevano</a:t>
            </a:r>
            <a:r>
              <a:rPr lang="it-IT" altLang="it-IT" sz="1600" dirty="0">
                <a:latin typeface="Arial" panose="020B0604020202020204" pitchFamily="34" charset="0"/>
              </a:rPr>
              <a:t>.”</a:t>
            </a:r>
          </a:p>
          <a:p>
            <a:pPr algn="ctr" eaLnBrk="1" hangingPunct="1">
              <a:spcBef>
                <a:spcPct val="0"/>
              </a:spcBef>
              <a:buFontTx/>
              <a:buNone/>
            </a:pPr>
            <a:r>
              <a:rPr lang="it-IT" altLang="it-IT" sz="1600" dirty="0">
                <a:latin typeface="Arial" panose="020B0604020202020204" pitchFamily="34" charset="0"/>
              </a:rPr>
              <a:t>Martina, </a:t>
            </a:r>
            <a:r>
              <a:rPr lang="it-IT" altLang="it-IT" sz="1600" dirty="0" err="1">
                <a:latin typeface="Arial" panose="020B0604020202020204" pitchFamily="34" charset="0"/>
              </a:rPr>
              <a:t>III</a:t>
            </a:r>
            <a:r>
              <a:rPr lang="it-IT" altLang="it-IT" sz="1600" baseline="30000" dirty="0" err="1">
                <a:latin typeface="Arial" panose="020B0604020202020204" pitchFamily="34" charset="0"/>
              </a:rPr>
              <a:t>a</a:t>
            </a:r>
            <a:r>
              <a:rPr lang="it-IT" altLang="it-IT" sz="1600" dirty="0">
                <a:latin typeface="Arial" panose="020B0604020202020204" pitchFamily="34" charset="0"/>
              </a:rPr>
              <a:t> TN: “</a:t>
            </a:r>
            <a:r>
              <a:rPr lang="it-IT" altLang="it-IT" sz="1600" i="1" dirty="0">
                <a:latin typeface="Arial" panose="020B0604020202020204" pitchFamily="34" charset="0"/>
              </a:rPr>
              <a:t>Ugo prende una beuta e ci mette un filtro, prende una provetta e ci mette acqua salata… mescolando ottiene il colore magenta. Michele prende una ciotola e ci mette un tuorlo d’uovo, lievito, farina…poi mescola per fare una torta</a:t>
            </a:r>
            <a:r>
              <a:rPr lang="it-IT" altLang="it-IT" sz="1600" dirty="0">
                <a:latin typeface="Arial" panose="020B0604020202020204" pitchFamily="34" charset="0"/>
              </a:rPr>
              <a:t>”.</a:t>
            </a:r>
          </a:p>
          <a:p>
            <a:pPr algn="ctr" eaLnBrk="1" hangingPunct="1">
              <a:spcBef>
                <a:spcPct val="0"/>
              </a:spcBef>
              <a:buFontTx/>
              <a:buNone/>
            </a:pPr>
            <a:r>
              <a:rPr lang="it-IT" altLang="it-IT" sz="1600" dirty="0">
                <a:latin typeface="Arial" panose="020B0604020202020204" pitchFamily="34" charset="0"/>
              </a:rPr>
              <a:t>Lisa, </a:t>
            </a:r>
            <a:r>
              <a:rPr lang="it-IT" altLang="it-IT" sz="1600" dirty="0" err="1">
                <a:latin typeface="Arial" panose="020B0604020202020204" pitchFamily="34" charset="0"/>
              </a:rPr>
              <a:t>III</a:t>
            </a:r>
            <a:r>
              <a:rPr lang="it-IT" altLang="it-IT" sz="1600" baseline="30000" dirty="0" err="1">
                <a:latin typeface="Arial" panose="020B0604020202020204" pitchFamily="34" charset="0"/>
              </a:rPr>
              <a:t>a</a:t>
            </a:r>
            <a:r>
              <a:rPr lang="it-IT" altLang="it-IT" sz="1600" dirty="0">
                <a:latin typeface="Arial" panose="020B0604020202020204" pitchFamily="34" charset="0"/>
              </a:rPr>
              <a:t> TP: “</a:t>
            </a:r>
            <a:r>
              <a:rPr lang="it-IT" altLang="it-IT" sz="1600" i="1" dirty="0">
                <a:latin typeface="Arial" panose="020B0604020202020204" pitchFamily="34" charset="0"/>
              </a:rPr>
              <a:t>Ugo comincia a usare molte polveri di minerali, altre polverine e sostanze. Michele invece usa gli alimenti e olii di diversi tipi…</a:t>
            </a:r>
            <a:r>
              <a:rPr lang="it-IT" altLang="it-IT" sz="1600" dirty="0">
                <a:latin typeface="Arial" panose="020B0604020202020204" pitchFamily="34" charset="0"/>
              </a:rPr>
              <a:t>”</a:t>
            </a:r>
          </a:p>
          <a:p>
            <a:pPr algn="ctr" eaLnBrk="1" hangingPunct="1">
              <a:spcBef>
                <a:spcPct val="0"/>
              </a:spcBef>
              <a:buFontTx/>
              <a:buNone/>
            </a:pPr>
            <a:r>
              <a:rPr lang="it-IT" altLang="it-IT" sz="1600" dirty="0">
                <a:latin typeface="Arial" panose="020B0604020202020204" pitchFamily="34" charset="0"/>
              </a:rPr>
              <a:t>Ilaria, </a:t>
            </a:r>
            <a:r>
              <a:rPr lang="it-IT" altLang="it-IT" sz="1600" dirty="0" err="1">
                <a:latin typeface="Arial" panose="020B0604020202020204" pitchFamily="34" charset="0"/>
              </a:rPr>
              <a:t>III</a:t>
            </a:r>
            <a:r>
              <a:rPr lang="it-IT" altLang="it-IT" sz="1600" baseline="30000" dirty="0" err="1">
                <a:latin typeface="Arial" panose="020B0604020202020204" pitchFamily="34" charset="0"/>
              </a:rPr>
              <a:t>a</a:t>
            </a:r>
            <a:r>
              <a:rPr lang="it-IT" altLang="it-IT" sz="1600" dirty="0">
                <a:latin typeface="Arial" panose="020B0604020202020204" pitchFamily="34" charset="0"/>
              </a:rPr>
              <a:t> TN: </a:t>
            </a:r>
            <a:r>
              <a:rPr lang="it-IT" altLang="it-IT" sz="1600" i="1" dirty="0">
                <a:latin typeface="Arial" panose="020B0604020202020204" pitchFamily="34" charset="0"/>
              </a:rPr>
              <a:t>“…il lavoro è molto duro, ma alla fine sono entrambi orgogliosi delle loro creazioni</a:t>
            </a:r>
            <a:r>
              <a:rPr lang="it-IT" altLang="it-IT" sz="1600" dirty="0">
                <a:latin typeface="Arial" panose="020B0604020202020204" pitchFamily="34" charset="0"/>
              </a:rPr>
              <a:t>”.</a:t>
            </a:r>
          </a:p>
          <a:p>
            <a:pPr algn="ctr" eaLnBrk="1" hangingPunct="1">
              <a:spcBef>
                <a:spcPct val="0"/>
              </a:spcBef>
              <a:buFontTx/>
              <a:buNone/>
            </a:pPr>
            <a:r>
              <a:rPr lang="it-IT" altLang="it-IT" sz="1600" dirty="0">
                <a:latin typeface="Arial" panose="020B0604020202020204" pitchFamily="34" charset="0"/>
              </a:rPr>
              <a:t>Michele, </a:t>
            </a:r>
            <a:r>
              <a:rPr lang="it-IT" altLang="it-IT" sz="1600" dirty="0" err="1">
                <a:latin typeface="Arial" panose="020B0604020202020204" pitchFamily="34" charset="0"/>
              </a:rPr>
              <a:t>III</a:t>
            </a:r>
            <a:r>
              <a:rPr lang="it-IT" altLang="it-IT" sz="1600" baseline="30000" dirty="0" err="1">
                <a:latin typeface="Arial" panose="020B0604020202020204" pitchFamily="34" charset="0"/>
              </a:rPr>
              <a:t>a</a:t>
            </a:r>
            <a:r>
              <a:rPr lang="it-IT" altLang="it-IT" sz="1600" dirty="0">
                <a:latin typeface="Arial" panose="020B0604020202020204" pitchFamily="34" charset="0"/>
              </a:rPr>
              <a:t> TN: </a:t>
            </a:r>
            <a:r>
              <a:rPr lang="it-IT" altLang="it-IT" sz="1600" i="1" dirty="0">
                <a:latin typeface="Arial" panose="020B0604020202020204" pitchFamily="34" charset="0"/>
              </a:rPr>
              <a:t>“…sono vincitori pari e decidono di scambiarsi i risultati che sono venuti fuori dall’impasto di Michele e dall’esperimento di Ugo</a:t>
            </a:r>
            <a:r>
              <a:rPr lang="it-IT" altLang="it-IT" sz="1600" dirty="0">
                <a:latin typeface="Arial" panose="020B0604020202020204" pitchFamily="34" charset="0"/>
              </a:rPr>
              <a:t>.”</a:t>
            </a:r>
          </a:p>
          <a:p>
            <a:pPr algn="ctr" eaLnBrk="1" hangingPunct="1">
              <a:spcBef>
                <a:spcPct val="0"/>
              </a:spcBef>
              <a:buFontTx/>
              <a:buNone/>
            </a:pPr>
            <a:r>
              <a:rPr lang="it-IT" altLang="it-IT" sz="1600" dirty="0">
                <a:latin typeface="Arial" panose="020B0604020202020204" pitchFamily="34" charset="0"/>
              </a:rPr>
              <a:t>Lisa, </a:t>
            </a:r>
            <a:r>
              <a:rPr lang="it-IT" altLang="it-IT" sz="1600" dirty="0" err="1">
                <a:latin typeface="Arial" panose="020B0604020202020204" pitchFamily="34" charset="0"/>
              </a:rPr>
              <a:t>III</a:t>
            </a:r>
            <a:r>
              <a:rPr lang="it-IT" altLang="it-IT" sz="1600" baseline="30000" dirty="0" err="1">
                <a:latin typeface="Arial" panose="020B0604020202020204" pitchFamily="34" charset="0"/>
              </a:rPr>
              <a:t>a</a:t>
            </a:r>
            <a:r>
              <a:rPr lang="it-IT" altLang="it-IT" sz="1600" dirty="0">
                <a:latin typeface="Arial" panose="020B0604020202020204" pitchFamily="34" charset="0"/>
              </a:rPr>
              <a:t> TN: “</a:t>
            </a:r>
            <a:r>
              <a:rPr lang="it-IT" altLang="it-IT" sz="1600" i="1" dirty="0">
                <a:latin typeface="Arial" panose="020B0604020202020204" pitchFamily="34" charset="0"/>
              </a:rPr>
              <a:t>Tutti e due hanno imparato che non bisogna fare confusione ma preparare le sostanze (Ugo) e le zuppe (Michele) con tranquillità</a:t>
            </a:r>
            <a:r>
              <a:rPr lang="it-IT" altLang="it-IT" sz="1600" dirty="0">
                <a:latin typeface="Arial" panose="020B0604020202020204" pitchFamily="34" charset="0"/>
              </a:rPr>
              <a:t>.”</a:t>
            </a:r>
          </a:p>
          <a:p>
            <a:pPr algn="ctr" eaLnBrk="1" hangingPunct="1">
              <a:spcBef>
                <a:spcPct val="0"/>
              </a:spcBef>
              <a:buFontTx/>
              <a:buNone/>
            </a:pPr>
            <a:r>
              <a:rPr lang="it-IT" altLang="it-IT" sz="1600" dirty="0" err="1">
                <a:latin typeface="Arial" panose="020B0604020202020204" pitchFamily="34" charset="0"/>
              </a:rPr>
              <a:t>Selcan</a:t>
            </a:r>
            <a:r>
              <a:rPr lang="it-IT" altLang="it-IT" sz="1600" dirty="0">
                <a:latin typeface="Arial" panose="020B0604020202020204" pitchFamily="34" charset="0"/>
              </a:rPr>
              <a:t>, </a:t>
            </a:r>
            <a:r>
              <a:rPr lang="it-IT" altLang="it-IT" sz="1600" dirty="0" err="1">
                <a:latin typeface="Arial" panose="020B0604020202020204" pitchFamily="34" charset="0"/>
              </a:rPr>
              <a:t>III</a:t>
            </a:r>
            <a:r>
              <a:rPr lang="it-IT" altLang="it-IT" sz="1600" baseline="30000" dirty="0" err="1">
                <a:latin typeface="Arial" panose="020B0604020202020204" pitchFamily="34" charset="0"/>
              </a:rPr>
              <a:t>a</a:t>
            </a:r>
            <a:r>
              <a:rPr lang="it-IT" altLang="it-IT" sz="1600" dirty="0">
                <a:latin typeface="Arial" panose="020B0604020202020204" pitchFamily="34" charset="0"/>
              </a:rPr>
              <a:t> TP: “</a:t>
            </a:r>
            <a:r>
              <a:rPr lang="it-IT" altLang="it-IT" sz="1600" i="1" dirty="0">
                <a:latin typeface="Arial" panose="020B0604020202020204" pitchFamily="34" charset="0"/>
              </a:rPr>
              <a:t>un vincitore non c’è stato, perché le loro idee erano belle: erano di sperimentare e ognuno si è dato da fare</a:t>
            </a:r>
            <a:r>
              <a:rPr lang="it-IT" altLang="it-IT" sz="1600" dirty="0">
                <a:latin typeface="Arial" panose="020B0604020202020204" pitchFamily="34" charset="0"/>
              </a:rPr>
              <a:t>.”</a:t>
            </a:r>
          </a:p>
          <a:p>
            <a:pPr algn="ctr" eaLnBrk="1" hangingPunct="1">
              <a:spcBef>
                <a:spcPct val="0"/>
              </a:spcBef>
              <a:buFontTx/>
              <a:buNone/>
            </a:pPr>
            <a:r>
              <a:rPr lang="it-IT" altLang="it-IT" sz="1800" b="1" dirty="0">
                <a:latin typeface="Arial" panose="020B0604020202020204" pitchFamily="34" charset="0"/>
              </a:rPr>
              <a:t> </a:t>
            </a:r>
          </a:p>
          <a:p>
            <a:pPr algn="ctr" eaLnBrk="1" hangingPunct="1">
              <a:spcBef>
                <a:spcPct val="0"/>
              </a:spcBef>
              <a:buFontTx/>
              <a:buNone/>
            </a:pPr>
            <a:r>
              <a:rPr lang="it-IT" altLang="it-IT" sz="1800" b="1" dirty="0">
                <a:solidFill>
                  <a:schemeClr val="tx2"/>
                </a:solidFill>
                <a:latin typeface="Arial" panose="020B0604020202020204" pitchFamily="34" charset="0"/>
              </a:rPr>
              <a:t>Le storie prodotte dai bambini sono state fonte di molte riflessioni </a:t>
            </a:r>
            <a:endParaRPr lang="it-IT" altLang="it-IT" sz="1800" b="1" dirty="0" smtClean="0">
              <a:solidFill>
                <a:schemeClr val="tx2"/>
              </a:solidFill>
              <a:latin typeface="Arial" panose="020B0604020202020204" pitchFamily="34" charset="0"/>
            </a:endParaRPr>
          </a:p>
          <a:p>
            <a:pPr algn="ctr" eaLnBrk="1" hangingPunct="1">
              <a:spcBef>
                <a:spcPct val="0"/>
              </a:spcBef>
              <a:buFontTx/>
              <a:buNone/>
            </a:pPr>
            <a:r>
              <a:rPr lang="it-IT" altLang="it-IT" sz="1800" b="1" dirty="0" smtClean="0">
                <a:solidFill>
                  <a:schemeClr val="tx2"/>
                </a:solidFill>
                <a:latin typeface="Arial" panose="020B0604020202020204" pitchFamily="34" charset="0"/>
              </a:rPr>
              <a:t>ed </a:t>
            </a:r>
            <a:r>
              <a:rPr lang="it-IT" altLang="it-IT" sz="1800" b="1" dirty="0">
                <a:solidFill>
                  <a:schemeClr val="tx2"/>
                </a:solidFill>
                <a:latin typeface="Arial" panose="020B0604020202020204" pitchFamily="34" charset="0"/>
              </a:rPr>
              <a:t>hanno messo in evidenza alcuni aspetti comuni:</a:t>
            </a:r>
          </a:p>
          <a:p>
            <a:pPr algn="ctr" eaLnBrk="1" hangingPunct="1">
              <a:spcBef>
                <a:spcPct val="0"/>
              </a:spcBef>
              <a:buFontTx/>
              <a:buNone/>
            </a:pPr>
            <a:r>
              <a:rPr lang="it-IT" altLang="it-IT" sz="1600" dirty="0">
                <a:latin typeface="Arial" panose="020B0604020202020204" pitchFamily="34" charset="0"/>
              </a:rPr>
              <a:t>- quasi tutti i bambini hanno saputo distinguere tra gli strumenti tipici del Laboratorio Chimico e della cucina, con un uso appropriato dei termini scientifici.</a:t>
            </a:r>
          </a:p>
          <a:p>
            <a:pPr algn="ctr" eaLnBrk="1" hangingPunct="1">
              <a:spcBef>
                <a:spcPct val="0"/>
              </a:spcBef>
              <a:buFontTx/>
              <a:buNone/>
            </a:pPr>
            <a:r>
              <a:rPr lang="it-IT" altLang="it-IT" sz="1600" dirty="0">
                <a:latin typeface="Arial" panose="020B0604020202020204" pitchFamily="34" charset="0"/>
              </a:rPr>
              <a:t>- solo un bambino ha decretato un vincitore della sfida tra i due protagonisti, la maggioranza non ha saputo scegliere ed ha preferito far vincere entrambi.</a:t>
            </a:r>
          </a:p>
          <a:p>
            <a:pPr algn="ctr" eaLnBrk="1" hangingPunct="1">
              <a:spcBef>
                <a:spcPct val="0"/>
              </a:spcBef>
              <a:buFontTx/>
              <a:buNone/>
            </a:pPr>
            <a:r>
              <a:rPr lang="it-IT" altLang="it-IT" sz="1600" dirty="0">
                <a:latin typeface="Arial" panose="020B0604020202020204" pitchFamily="34" charset="0"/>
              </a:rPr>
              <a:t>- molti bambini hanno associato al mestiere del Chimico un elemento di pericolosità, mentre questo è stato indicato solo da alcuni alunni come un elemento comune ad entrambi i mestieri se non si usano le opportune condizioni di sicurezza.</a:t>
            </a:r>
          </a:p>
          <a:p>
            <a:pPr algn="ctr" eaLnBrk="1" hangingPunct="1">
              <a:spcBef>
                <a:spcPct val="0"/>
              </a:spcBef>
              <a:buFontTx/>
              <a:buNone/>
            </a:pPr>
            <a:r>
              <a:rPr lang="it-IT" altLang="it-IT" sz="1600" dirty="0">
                <a:latin typeface="Arial" panose="020B0604020202020204" pitchFamily="34" charset="0"/>
              </a:rPr>
              <a:t>- molti bambini hanno descritto l’attività del Chimico come una attività molto creativa.</a:t>
            </a:r>
          </a:p>
          <a:p>
            <a:pPr algn="ctr" eaLnBrk="1" hangingPunct="1">
              <a:spcBef>
                <a:spcPct val="0"/>
              </a:spcBef>
              <a:buFontTx/>
              <a:buNone/>
            </a:pPr>
            <a:endParaRPr lang="it-IT" altLang="it-IT" sz="1600" dirty="0">
              <a:latin typeface="Arial" panose="020B0604020202020204" pitchFamily="34" charset="0"/>
            </a:endParaRPr>
          </a:p>
        </p:txBody>
      </p:sp>
      <p:sp>
        <p:nvSpPr>
          <p:cNvPr id="3" name="CasellaDiTesto 2"/>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
        <p:nvSpPr>
          <p:cNvPr id="2" name="CasellaDiTesto 1"/>
          <p:cNvSpPr txBox="1"/>
          <p:nvPr/>
        </p:nvSpPr>
        <p:spPr>
          <a:xfrm>
            <a:off x="3829864" y="60814"/>
            <a:ext cx="4491358" cy="584775"/>
          </a:xfrm>
          <a:prstGeom prst="rect">
            <a:avLst/>
          </a:prstGeom>
          <a:noFill/>
        </p:spPr>
        <p:txBody>
          <a:bodyPr wrap="none" rtlCol="0">
            <a:spAutoFit/>
          </a:bodyPr>
          <a:lstStyle/>
          <a:p>
            <a:r>
              <a:rPr lang="it-IT" sz="3200" b="1" dirty="0" smtClean="0">
                <a:solidFill>
                  <a:schemeClr val="tx2"/>
                </a:solidFill>
              </a:rPr>
              <a:t>Cosa scrivono i bambini…</a:t>
            </a:r>
            <a:endParaRPr lang="it-IT" sz="3200" b="1" dirty="0">
              <a:solidFill>
                <a:schemeClr val="tx2"/>
              </a:solidFill>
            </a:endParaRPr>
          </a:p>
        </p:txBody>
      </p:sp>
    </p:spTree>
    <p:extLst>
      <p:ext uri="{BB962C8B-B14F-4D97-AF65-F5344CB8AC3E}">
        <p14:creationId xmlns:p14="http://schemas.microsoft.com/office/powerpoint/2010/main" val="3866922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a:grpSpLocks/>
          </p:cNvGrpSpPr>
          <p:nvPr/>
        </p:nvGrpSpPr>
        <p:grpSpPr bwMode="auto">
          <a:xfrm>
            <a:off x="1524000" y="0"/>
            <a:ext cx="4191000" cy="3124200"/>
            <a:chOff x="4038600" y="1447800"/>
            <a:chExt cx="5105400" cy="5105400"/>
          </a:xfrm>
        </p:grpSpPr>
        <p:sp>
          <p:nvSpPr>
            <p:cNvPr id="3" name="Esplosione 1 2"/>
            <p:cNvSpPr/>
            <p:nvPr/>
          </p:nvSpPr>
          <p:spPr>
            <a:xfrm>
              <a:off x="4038600" y="1447800"/>
              <a:ext cx="5105400" cy="51054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sp>
          <p:nvSpPr>
            <p:cNvPr id="4" name="CasellaDiTesto 3"/>
            <p:cNvSpPr txBox="1"/>
            <p:nvPr/>
          </p:nvSpPr>
          <p:spPr>
            <a:xfrm>
              <a:off x="4945583" y="2820136"/>
              <a:ext cx="3303039" cy="2363322"/>
            </a:xfrm>
            <a:prstGeom prst="rect">
              <a:avLst/>
            </a:prstGeom>
            <a:noFill/>
            <a:ln>
              <a:noFill/>
            </a:ln>
          </p:spPr>
          <p:txBody>
            <a:bodyPr>
              <a:spAutoFit/>
            </a:bodyPr>
            <a:lstStyle/>
            <a:p>
              <a:pPr algn="ctr" eaLnBrk="1" hangingPunct="1">
                <a:defRPr/>
              </a:pPr>
              <a:r>
                <a:rPr lang="it-IT" sz="2200" i="1" dirty="0">
                  <a:solidFill>
                    <a:schemeClr val="bg1"/>
                  </a:solidFill>
                </a:rPr>
                <a:t>Uso appropriato dei termini scientifici e tecnici nel giusto contesto</a:t>
              </a:r>
            </a:p>
          </p:txBody>
        </p:sp>
      </p:grpSp>
      <p:grpSp>
        <p:nvGrpSpPr>
          <p:cNvPr id="5" name="Gruppo 7"/>
          <p:cNvGrpSpPr>
            <a:grpSpLocks/>
          </p:cNvGrpSpPr>
          <p:nvPr/>
        </p:nvGrpSpPr>
        <p:grpSpPr bwMode="auto">
          <a:xfrm>
            <a:off x="1524000" y="3581400"/>
            <a:ext cx="4267200" cy="3200400"/>
            <a:chOff x="4038600" y="1447800"/>
            <a:chExt cx="5105400" cy="5105400"/>
          </a:xfrm>
        </p:grpSpPr>
        <p:sp>
          <p:nvSpPr>
            <p:cNvPr id="9" name="Esplosione 1 8"/>
            <p:cNvSpPr/>
            <p:nvPr/>
          </p:nvSpPr>
          <p:spPr>
            <a:xfrm>
              <a:off x="4038600" y="1447800"/>
              <a:ext cx="5105400" cy="51054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sp>
          <p:nvSpPr>
            <p:cNvPr id="10" name="CasellaDiTesto 9"/>
            <p:cNvSpPr txBox="1"/>
            <p:nvPr/>
          </p:nvSpPr>
          <p:spPr>
            <a:xfrm>
              <a:off x="4859111" y="2784929"/>
              <a:ext cx="3302936" cy="2307054"/>
            </a:xfrm>
            <a:prstGeom prst="rect">
              <a:avLst/>
            </a:prstGeom>
            <a:noFill/>
            <a:ln>
              <a:noFill/>
            </a:ln>
          </p:spPr>
          <p:txBody>
            <a:bodyPr>
              <a:spAutoFit/>
            </a:bodyPr>
            <a:lstStyle/>
            <a:p>
              <a:pPr algn="ctr" eaLnBrk="1" hangingPunct="1">
                <a:defRPr/>
              </a:pPr>
              <a:r>
                <a:rPr lang="it-IT" sz="2200" i="1" dirty="0">
                  <a:solidFill>
                    <a:schemeClr val="bg1"/>
                  </a:solidFill>
                </a:rPr>
                <a:t> I bambini evitano la competizione: quasi nessuno proclama un vincitore!</a:t>
              </a:r>
            </a:p>
          </p:txBody>
        </p:sp>
      </p:grpSp>
      <p:grpSp>
        <p:nvGrpSpPr>
          <p:cNvPr id="8" name="Gruppo 15"/>
          <p:cNvGrpSpPr>
            <a:grpSpLocks/>
          </p:cNvGrpSpPr>
          <p:nvPr/>
        </p:nvGrpSpPr>
        <p:grpSpPr bwMode="auto">
          <a:xfrm>
            <a:off x="5486400" y="0"/>
            <a:ext cx="5181600" cy="3276600"/>
            <a:chOff x="4495800" y="1066800"/>
            <a:chExt cx="4648200" cy="3276600"/>
          </a:xfrm>
        </p:grpSpPr>
        <p:grpSp>
          <p:nvGrpSpPr>
            <p:cNvPr id="65547" name="Gruppo 4"/>
            <p:cNvGrpSpPr>
              <a:grpSpLocks/>
            </p:cNvGrpSpPr>
            <p:nvPr/>
          </p:nvGrpSpPr>
          <p:grpSpPr bwMode="auto">
            <a:xfrm>
              <a:off x="4495800" y="1066800"/>
              <a:ext cx="4648200" cy="3276600"/>
              <a:chOff x="3481646" y="1447800"/>
              <a:chExt cx="5662352" cy="4878493"/>
            </a:xfrm>
          </p:grpSpPr>
          <p:sp>
            <p:nvSpPr>
              <p:cNvPr id="6" name="Esplosione 1 5"/>
              <p:cNvSpPr/>
              <p:nvPr/>
            </p:nvSpPr>
            <p:spPr>
              <a:xfrm>
                <a:off x="3481646" y="1447800"/>
                <a:ext cx="5662352" cy="487849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sp>
            <p:nvSpPr>
              <p:cNvPr id="7" name="CasellaDiTesto 6"/>
              <p:cNvSpPr txBox="1"/>
              <p:nvPr/>
            </p:nvSpPr>
            <p:spPr>
              <a:xfrm>
                <a:off x="4805291" y="2818694"/>
                <a:ext cx="3303039" cy="687812"/>
              </a:xfrm>
              <a:prstGeom prst="rect">
                <a:avLst/>
              </a:prstGeom>
              <a:noFill/>
              <a:ln>
                <a:noFill/>
              </a:ln>
            </p:spPr>
            <p:txBody>
              <a:bodyPr>
                <a:spAutoFit/>
              </a:bodyPr>
              <a:lstStyle/>
              <a:p>
                <a:pPr algn="ctr" eaLnBrk="1" hangingPunct="1">
                  <a:defRPr/>
                </a:pPr>
                <a:endParaRPr lang="it-IT" sz="2400" i="1" dirty="0">
                  <a:solidFill>
                    <a:schemeClr val="bg1"/>
                  </a:solidFill>
                </a:endParaRPr>
              </a:p>
            </p:txBody>
          </p:sp>
        </p:grpSp>
        <p:sp>
          <p:nvSpPr>
            <p:cNvPr id="12" name="CasellaDiTesto 11"/>
            <p:cNvSpPr txBox="1"/>
            <p:nvPr/>
          </p:nvSpPr>
          <p:spPr>
            <a:xfrm>
              <a:off x="5326040" y="1905000"/>
              <a:ext cx="2929334" cy="1446213"/>
            </a:xfrm>
            <a:prstGeom prst="rect">
              <a:avLst/>
            </a:prstGeom>
            <a:noFill/>
            <a:ln>
              <a:noFill/>
            </a:ln>
          </p:spPr>
          <p:txBody>
            <a:bodyPr>
              <a:spAutoFit/>
            </a:bodyPr>
            <a:lstStyle/>
            <a:p>
              <a:pPr algn="ctr" eaLnBrk="1" hangingPunct="1">
                <a:defRPr/>
              </a:pPr>
              <a:r>
                <a:rPr lang="it-IT" sz="2200" i="1" dirty="0">
                  <a:solidFill>
                    <a:schemeClr val="bg1"/>
                  </a:solidFill>
                </a:rPr>
                <a:t>I bambini sono in grado di individuare le similitudini e le differenze tra le due professioni</a:t>
              </a:r>
            </a:p>
          </p:txBody>
        </p:sp>
      </p:grpSp>
      <p:grpSp>
        <p:nvGrpSpPr>
          <p:cNvPr id="13" name="Gruppo 12"/>
          <p:cNvGrpSpPr>
            <a:grpSpLocks/>
          </p:cNvGrpSpPr>
          <p:nvPr/>
        </p:nvGrpSpPr>
        <p:grpSpPr bwMode="auto">
          <a:xfrm>
            <a:off x="6172200" y="3200400"/>
            <a:ext cx="4495800" cy="3505200"/>
            <a:chOff x="4038600" y="1447800"/>
            <a:chExt cx="5105400" cy="5105400"/>
          </a:xfrm>
        </p:grpSpPr>
        <p:sp>
          <p:nvSpPr>
            <p:cNvPr id="14" name="Esplosione 1 13"/>
            <p:cNvSpPr/>
            <p:nvPr/>
          </p:nvSpPr>
          <p:spPr>
            <a:xfrm>
              <a:off x="4038600" y="1447800"/>
              <a:ext cx="5105400" cy="51054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sp>
          <p:nvSpPr>
            <p:cNvPr id="15" name="CasellaDiTesto 14"/>
            <p:cNvSpPr txBox="1"/>
            <p:nvPr/>
          </p:nvSpPr>
          <p:spPr>
            <a:xfrm>
              <a:off x="4824601" y="2818952"/>
              <a:ext cx="3219719" cy="2375902"/>
            </a:xfrm>
            <a:prstGeom prst="rect">
              <a:avLst/>
            </a:prstGeom>
            <a:noFill/>
            <a:ln>
              <a:noFill/>
            </a:ln>
          </p:spPr>
          <p:txBody>
            <a:bodyPr>
              <a:spAutoFit/>
            </a:bodyPr>
            <a:lstStyle/>
            <a:p>
              <a:pPr algn="ctr" eaLnBrk="1" hangingPunct="1">
                <a:defRPr/>
              </a:pPr>
              <a:r>
                <a:rPr lang="it-IT" sz="2000" i="1" dirty="0">
                  <a:solidFill>
                    <a:schemeClr val="bg1"/>
                  </a:solidFill>
                </a:rPr>
                <a:t> I bambini reputano entrambe le professioni potenzialmente non pericolose..ma se svolte con attenzione!</a:t>
              </a:r>
            </a:p>
          </p:txBody>
        </p:sp>
      </p:grpSp>
      <p:grpSp>
        <p:nvGrpSpPr>
          <p:cNvPr id="16" name="Gruppo 16"/>
          <p:cNvGrpSpPr>
            <a:grpSpLocks/>
          </p:cNvGrpSpPr>
          <p:nvPr/>
        </p:nvGrpSpPr>
        <p:grpSpPr bwMode="auto">
          <a:xfrm>
            <a:off x="3581400" y="2209800"/>
            <a:ext cx="4267200" cy="2667000"/>
            <a:chOff x="4038600" y="1447800"/>
            <a:chExt cx="5105400" cy="5105400"/>
          </a:xfrm>
        </p:grpSpPr>
        <p:sp>
          <p:nvSpPr>
            <p:cNvPr id="18" name="Esplosione 1 17"/>
            <p:cNvSpPr/>
            <p:nvPr/>
          </p:nvSpPr>
          <p:spPr>
            <a:xfrm>
              <a:off x="4038600" y="1447800"/>
              <a:ext cx="5105400" cy="51054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sp>
          <p:nvSpPr>
            <p:cNvPr id="19" name="CasellaDiTesto 18"/>
            <p:cNvSpPr txBox="1"/>
            <p:nvPr/>
          </p:nvSpPr>
          <p:spPr>
            <a:xfrm>
              <a:off x="4950279" y="2818358"/>
              <a:ext cx="3302936" cy="2121021"/>
            </a:xfrm>
            <a:prstGeom prst="rect">
              <a:avLst/>
            </a:prstGeom>
            <a:noFill/>
            <a:ln>
              <a:noFill/>
            </a:ln>
          </p:spPr>
          <p:txBody>
            <a:bodyPr>
              <a:spAutoFit/>
            </a:bodyPr>
            <a:lstStyle/>
            <a:p>
              <a:pPr algn="ctr" eaLnBrk="1" hangingPunct="1">
                <a:defRPr/>
              </a:pPr>
              <a:r>
                <a:rPr lang="it-IT" sz="2200" i="1" dirty="0">
                  <a:solidFill>
                    <a:schemeClr val="bg1"/>
                  </a:solidFill>
                </a:rPr>
                <a:t> I bambini pongono in evidenza la creatività delle due professioni</a:t>
              </a:r>
            </a:p>
          </p:txBody>
        </p:sp>
      </p:grpSp>
      <p:sp>
        <p:nvSpPr>
          <p:cNvPr id="20" name="CasellaDiTesto 19"/>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Tree>
    <p:extLst>
      <p:ext uri="{BB962C8B-B14F-4D97-AF65-F5344CB8AC3E}">
        <p14:creationId xmlns:p14="http://schemas.microsoft.com/office/powerpoint/2010/main" val="1060025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2000"/>
                                        <p:tgtEl>
                                          <p:spTgt spid="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contenuto 2"/>
          <p:cNvSpPr>
            <a:spLocks noGrp="1"/>
          </p:cNvSpPr>
          <p:nvPr>
            <p:ph idx="1"/>
          </p:nvPr>
        </p:nvSpPr>
        <p:spPr/>
        <p:txBody>
          <a:bodyPr/>
          <a:lstStyle/>
          <a:p>
            <a:pPr eaLnBrk="1" hangingPunct="1">
              <a:buFont typeface="Arial" panose="020B0604020202020204" pitchFamily="34" charset="0"/>
              <a:buNone/>
            </a:pPr>
            <a:endParaRPr lang="it-IT" altLang="it-IT" smtClean="0"/>
          </a:p>
          <a:p>
            <a:pPr eaLnBrk="1" hangingPunct="1">
              <a:buFont typeface="Arial" panose="020B0604020202020204" pitchFamily="34" charset="0"/>
              <a:buNone/>
            </a:pPr>
            <a:endParaRPr lang="it-IT" altLang="it-IT" smtClean="0"/>
          </a:p>
        </p:txBody>
      </p:sp>
      <p:sp>
        <p:nvSpPr>
          <p:cNvPr id="4" name="CasellaDiTesto 3"/>
          <p:cNvSpPr txBox="1"/>
          <p:nvPr/>
        </p:nvSpPr>
        <p:spPr>
          <a:xfrm>
            <a:off x="1524000" y="2042886"/>
            <a:ext cx="9144000" cy="3694113"/>
          </a:xfrm>
          <a:prstGeom prst="rect">
            <a:avLst/>
          </a:prstGeom>
          <a:noFill/>
        </p:spPr>
        <p:txBody>
          <a:bodyPr>
            <a:spAutoFit/>
          </a:bodyPr>
          <a:lstStyle/>
          <a:p>
            <a:pPr algn="just" eaLnBrk="1" hangingPunct="1">
              <a:defRPr/>
            </a:pPr>
            <a:r>
              <a:rPr lang="it-IT" dirty="0">
                <a:solidFill>
                  <a:srgbClr val="0000FF"/>
                </a:solidFill>
              </a:rPr>
              <a:t>In questo modo di operare lo </a:t>
            </a:r>
            <a:r>
              <a:rPr lang="it-IT" b="1" dirty="0">
                <a:solidFill>
                  <a:srgbClr val="0000FF"/>
                </a:solidFill>
              </a:rPr>
              <a:t>studente diventa protagonista del suo processo formativo</a:t>
            </a:r>
            <a:r>
              <a:rPr lang="it-IT" dirty="0">
                <a:solidFill>
                  <a:srgbClr val="0000FF"/>
                </a:solidFill>
              </a:rPr>
              <a:t>, favorendo lo sviluppo delle capacità logiche, cognitive e dello spirito critico. La  </a:t>
            </a:r>
            <a:r>
              <a:rPr lang="it-IT" b="1" dirty="0">
                <a:solidFill>
                  <a:srgbClr val="0000FF"/>
                </a:solidFill>
              </a:rPr>
              <a:t>creatività</a:t>
            </a:r>
            <a:r>
              <a:rPr lang="it-IT" dirty="0">
                <a:solidFill>
                  <a:srgbClr val="0000FF"/>
                </a:solidFill>
              </a:rPr>
              <a:t>, intesa come uso finalizzato della </a:t>
            </a:r>
            <a:r>
              <a:rPr lang="it-IT" b="1" dirty="0">
                <a:solidFill>
                  <a:srgbClr val="0000FF"/>
                </a:solidFill>
              </a:rPr>
              <a:t>fantasia</a:t>
            </a:r>
            <a:r>
              <a:rPr lang="it-IT" dirty="0">
                <a:solidFill>
                  <a:srgbClr val="0000FF"/>
                </a:solidFill>
              </a:rPr>
              <a:t>, va stimolata e lo si fa attraverso l’ aumento delle </a:t>
            </a:r>
            <a:r>
              <a:rPr lang="it-IT" b="1" dirty="0">
                <a:solidFill>
                  <a:srgbClr val="0000FF"/>
                </a:solidFill>
              </a:rPr>
              <a:t>conoscenze</a:t>
            </a:r>
            <a:r>
              <a:rPr lang="it-IT" dirty="0">
                <a:solidFill>
                  <a:srgbClr val="0000FF"/>
                </a:solidFill>
              </a:rPr>
              <a:t>, per permettere un maggior numero di relazioni possibili tra un maggior numero di dati; questo è un percorso che dovrebbe naturalmente iniziare all’</a:t>
            </a:r>
            <a:r>
              <a:rPr lang="it-IT" b="1" dirty="0">
                <a:solidFill>
                  <a:srgbClr val="0000FF"/>
                </a:solidFill>
              </a:rPr>
              <a:t>età infantile</a:t>
            </a:r>
            <a:r>
              <a:rPr lang="it-IT" dirty="0">
                <a:solidFill>
                  <a:srgbClr val="0000FF"/>
                </a:solidFill>
              </a:rPr>
              <a:t>, attraverso il </a:t>
            </a:r>
            <a:r>
              <a:rPr lang="it-IT" b="1" dirty="0">
                <a:solidFill>
                  <a:srgbClr val="0000FF"/>
                </a:solidFill>
              </a:rPr>
              <a:t>gioco</a:t>
            </a:r>
            <a:r>
              <a:rPr lang="it-IT" dirty="0">
                <a:solidFill>
                  <a:srgbClr val="0000FF"/>
                </a:solidFill>
              </a:rPr>
              <a:t> e quando la mente è </a:t>
            </a:r>
            <a:r>
              <a:rPr lang="it-IT" b="1" dirty="0">
                <a:solidFill>
                  <a:srgbClr val="0000FF"/>
                </a:solidFill>
              </a:rPr>
              <a:t>libera da condizionamenti</a:t>
            </a:r>
            <a:r>
              <a:rPr lang="it-IT" dirty="0">
                <a:solidFill>
                  <a:srgbClr val="0000FF"/>
                </a:solidFill>
              </a:rPr>
              <a:t>, sfruttando un canale che i bambini hanno sempre aperto: la </a:t>
            </a:r>
            <a:r>
              <a:rPr lang="it-IT" b="1" dirty="0">
                <a:solidFill>
                  <a:srgbClr val="0000FF"/>
                </a:solidFill>
              </a:rPr>
              <a:t>curiosità</a:t>
            </a:r>
            <a:r>
              <a:rPr lang="it-IT" dirty="0">
                <a:solidFill>
                  <a:srgbClr val="0000FF"/>
                </a:solidFill>
              </a:rPr>
              <a:t>.</a:t>
            </a:r>
          </a:p>
          <a:p>
            <a:pPr algn="just" eaLnBrk="1" hangingPunct="1">
              <a:defRPr/>
            </a:pPr>
            <a:endParaRPr lang="it-IT" dirty="0">
              <a:solidFill>
                <a:srgbClr val="0000FF"/>
              </a:solidFill>
            </a:endParaRPr>
          </a:p>
          <a:p>
            <a:pPr algn="just" eaLnBrk="1" hangingPunct="1">
              <a:defRPr/>
            </a:pPr>
            <a:endParaRPr lang="it-IT" dirty="0">
              <a:solidFill>
                <a:srgbClr val="0000FF"/>
              </a:solidFill>
            </a:endParaRPr>
          </a:p>
          <a:p>
            <a:pPr algn="just" eaLnBrk="1" hangingPunct="1">
              <a:defRPr/>
            </a:pPr>
            <a:endParaRPr lang="it-IT" dirty="0">
              <a:solidFill>
                <a:srgbClr val="0000FF"/>
              </a:solidFill>
            </a:endParaRPr>
          </a:p>
          <a:p>
            <a:pPr algn="just" eaLnBrk="1" hangingPunct="1">
              <a:defRPr/>
            </a:pPr>
            <a:endParaRPr lang="it-IT" dirty="0">
              <a:solidFill>
                <a:srgbClr val="0000FF"/>
              </a:solidFill>
            </a:endParaRPr>
          </a:p>
          <a:p>
            <a:pPr algn="just" eaLnBrk="1" hangingPunct="1">
              <a:defRPr/>
            </a:pPr>
            <a:endParaRPr lang="it-IT" dirty="0">
              <a:solidFill>
                <a:srgbClr val="0000FF"/>
              </a:solidFill>
            </a:endParaRPr>
          </a:p>
          <a:p>
            <a:pPr algn="just" eaLnBrk="1" hangingPunct="1">
              <a:defRPr/>
            </a:pPr>
            <a:endParaRPr lang="it-IT" dirty="0">
              <a:solidFill>
                <a:srgbClr val="0000FF"/>
              </a:solidFill>
            </a:endParaRPr>
          </a:p>
        </p:txBody>
      </p:sp>
      <p:sp>
        <p:nvSpPr>
          <p:cNvPr id="67589" name="Titolo 1"/>
          <p:cNvSpPr>
            <a:spLocks noGrp="1"/>
          </p:cNvSpPr>
          <p:nvPr>
            <p:ph type="title"/>
          </p:nvPr>
        </p:nvSpPr>
        <p:spPr>
          <a:xfrm>
            <a:off x="0" y="0"/>
            <a:ext cx="12192000" cy="1143000"/>
          </a:xfrm>
        </p:spPr>
        <p:txBody>
          <a:bodyPr>
            <a:normAutofit/>
          </a:bodyPr>
          <a:lstStyle/>
          <a:p>
            <a:pPr algn="ctr" eaLnBrk="1" hangingPunct="1"/>
            <a:r>
              <a:rPr lang="it-IT" altLang="it-IT" sz="3200" dirty="0">
                <a:solidFill>
                  <a:srgbClr val="002060"/>
                </a:solidFill>
              </a:rPr>
              <a:t>Ruolo centrale dei bambini nel rapporto futuro tra Scienza e Società</a:t>
            </a:r>
          </a:p>
        </p:txBody>
      </p:sp>
      <p:sp>
        <p:nvSpPr>
          <p:cNvPr id="5" name="CasellaDiTesto 4"/>
          <p:cNvSpPr txBox="1"/>
          <p:nvPr/>
        </p:nvSpPr>
        <p:spPr>
          <a:xfrm>
            <a:off x="1600200" y="1295401"/>
            <a:ext cx="9067800" cy="461963"/>
          </a:xfrm>
          <a:prstGeom prst="rect">
            <a:avLst/>
          </a:prstGeom>
          <a:noFill/>
        </p:spPr>
        <p:txBody>
          <a:bodyPr>
            <a:spAutoFit/>
          </a:bodyPr>
          <a:lstStyle/>
          <a:p>
            <a:pPr algn="ctr" eaLnBrk="1" hangingPunct="1">
              <a:buFont typeface="Arial" charset="0"/>
              <a:buNone/>
              <a:defRPr/>
            </a:pPr>
            <a:r>
              <a:rPr lang="it-IT" sz="2400" b="1" i="1" dirty="0">
                <a:solidFill>
                  <a:srgbClr val="000099"/>
                </a:solidFill>
              </a:rPr>
              <a:t>“La fantasia è più importante del sapere”. Albert Einstein</a:t>
            </a:r>
          </a:p>
        </p:txBody>
      </p:sp>
      <p:sp>
        <p:nvSpPr>
          <p:cNvPr id="10" name="CasellaDiTesto 9"/>
          <p:cNvSpPr txBox="1"/>
          <p:nvPr/>
        </p:nvSpPr>
        <p:spPr>
          <a:xfrm>
            <a:off x="1524000" y="4321628"/>
            <a:ext cx="9144000" cy="2032000"/>
          </a:xfrm>
          <a:prstGeom prst="rect">
            <a:avLst/>
          </a:prstGeom>
          <a:noFill/>
        </p:spPr>
        <p:txBody>
          <a:bodyPr>
            <a:spAutoFit/>
          </a:bodyPr>
          <a:lstStyle/>
          <a:p>
            <a:pPr algn="just" eaLnBrk="1" hangingPunct="1">
              <a:defRPr/>
            </a:pPr>
            <a:r>
              <a:rPr lang="it-IT" dirty="0">
                <a:solidFill>
                  <a:srgbClr val="0000FF"/>
                </a:solidFill>
              </a:rPr>
              <a:t>I bambini diventeranno così persone creative e se fin da subito verranno orientati a vedere la </a:t>
            </a:r>
            <a:r>
              <a:rPr lang="it-IT" b="1" dirty="0">
                <a:solidFill>
                  <a:srgbClr val="0000FF"/>
                </a:solidFill>
              </a:rPr>
              <a:t>Scienza</a:t>
            </a:r>
            <a:r>
              <a:rPr lang="it-IT" dirty="0">
                <a:solidFill>
                  <a:srgbClr val="0000FF"/>
                </a:solidFill>
              </a:rPr>
              <a:t> come un aspetto della loro </a:t>
            </a:r>
            <a:r>
              <a:rPr lang="it-IT" b="1" dirty="0" err="1">
                <a:solidFill>
                  <a:srgbClr val="0000FF"/>
                </a:solidFill>
              </a:rPr>
              <a:t>quotidianeità</a:t>
            </a:r>
            <a:r>
              <a:rPr lang="it-IT" dirty="0">
                <a:solidFill>
                  <a:srgbClr val="0000FF"/>
                </a:solidFill>
              </a:rPr>
              <a:t>, saranno stimolati ad apprenderla: lo faranno così nel modo migliore, senza acquisire conoscenze sbagliate, difficili poi da rimuovere e senza arrivare a considerare la </a:t>
            </a:r>
            <a:r>
              <a:rPr lang="it-IT" b="1" dirty="0">
                <a:solidFill>
                  <a:srgbClr val="0000FF"/>
                </a:solidFill>
              </a:rPr>
              <a:t>Chimica</a:t>
            </a:r>
            <a:r>
              <a:rPr lang="it-IT" dirty="0">
                <a:solidFill>
                  <a:srgbClr val="0000FF"/>
                </a:solidFill>
              </a:rPr>
              <a:t> e le materie scientifiche in generale come un “nemico”, piuttosto come un </a:t>
            </a:r>
            <a:r>
              <a:rPr lang="it-IT" b="1" dirty="0">
                <a:solidFill>
                  <a:srgbClr val="0000FF"/>
                </a:solidFill>
              </a:rPr>
              <a:t>valido aiuto per la società</a:t>
            </a:r>
            <a:r>
              <a:rPr lang="it-IT" dirty="0">
                <a:solidFill>
                  <a:srgbClr val="0000FF"/>
                </a:solidFill>
              </a:rPr>
              <a:t>, come gli strumenti necessari alla risoluzione delle </a:t>
            </a:r>
            <a:r>
              <a:rPr lang="it-IT" b="1" dirty="0">
                <a:solidFill>
                  <a:srgbClr val="0000FF"/>
                </a:solidFill>
              </a:rPr>
              <a:t>problematiche attuali</a:t>
            </a:r>
            <a:r>
              <a:rPr lang="it-IT" dirty="0">
                <a:solidFill>
                  <a:srgbClr val="0000FF"/>
                </a:solidFill>
              </a:rPr>
              <a:t> relative per esempio ai temi </a:t>
            </a:r>
            <a:r>
              <a:rPr lang="it-IT" b="1" dirty="0">
                <a:solidFill>
                  <a:srgbClr val="0000FF"/>
                </a:solidFill>
              </a:rPr>
              <a:t>salute</a:t>
            </a:r>
            <a:r>
              <a:rPr lang="it-IT" dirty="0">
                <a:solidFill>
                  <a:srgbClr val="0000FF"/>
                </a:solidFill>
              </a:rPr>
              <a:t>, </a:t>
            </a:r>
            <a:r>
              <a:rPr lang="it-IT" b="1" dirty="0">
                <a:solidFill>
                  <a:srgbClr val="0000FF"/>
                </a:solidFill>
              </a:rPr>
              <a:t>ambiente</a:t>
            </a:r>
            <a:r>
              <a:rPr lang="it-IT" dirty="0">
                <a:solidFill>
                  <a:srgbClr val="0000FF"/>
                </a:solidFill>
              </a:rPr>
              <a:t>, </a:t>
            </a:r>
            <a:r>
              <a:rPr lang="it-IT" b="1" dirty="0">
                <a:solidFill>
                  <a:srgbClr val="0000FF"/>
                </a:solidFill>
              </a:rPr>
              <a:t>alimentazione</a:t>
            </a:r>
            <a:r>
              <a:rPr lang="it-IT" dirty="0">
                <a:solidFill>
                  <a:srgbClr val="0000FF"/>
                </a:solidFill>
              </a:rPr>
              <a:t>, </a:t>
            </a:r>
            <a:r>
              <a:rPr lang="it-IT" b="1" dirty="0" err="1">
                <a:solidFill>
                  <a:srgbClr val="0000FF"/>
                </a:solidFill>
              </a:rPr>
              <a:t>energia</a:t>
            </a:r>
            <a:r>
              <a:rPr lang="it-IT" dirty="0" err="1">
                <a:solidFill>
                  <a:srgbClr val="0000FF"/>
                </a:solidFill>
              </a:rPr>
              <a:t>…</a:t>
            </a:r>
            <a:endParaRPr lang="it-IT" dirty="0">
              <a:solidFill>
                <a:srgbClr val="0000FF"/>
              </a:solidFill>
            </a:endParaRPr>
          </a:p>
          <a:p>
            <a:pPr algn="just" eaLnBrk="1" hangingPunct="1">
              <a:defRPr/>
            </a:pPr>
            <a:endParaRPr lang="it-IT" dirty="0"/>
          </a:p>
        </p:txBody>
      </p:sp>
      <p:sp>
        <p:nvSpPr>
          <p:cNvPr id="8" name="CasellaDiTesto 7"/>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Tree>
    <p:extLst>
      <p:ext uri="{BB962C8B-B14F-4D97-AF65-F5344CB8AC3E}">
        <p14:creationId xmlns:p14="http://schemas.microsoft.com/office/powerpoint/2010/main" val="2986046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2813231228"/>
              </p:ext>
            </p:extLst>
          </p:nvPr>
        </p:nvGraphicFramePr>
        <p:xfrm>
          <a:off x="1885950" y="171450"/>
          <a:ext cx="8420100" cy="6306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Tree>
    <p:extLst>
      <p:ext uri="{BB962C8B-B14F-4D97-AF65-F5344CB8AC3E}">
        <p14:creationId xmlns:p14="http://schemas.microsoft.com/office/powerpoint/2010/main" val="3220158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5746" y="111057"/>
            <a:ext cx="8239593" cy="61796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CasellaDiTesto 2"/>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Tree>
    <p:extLst>
      <p:ext uri="{BB962C8B-B14F-4D97-AF65-F5344CB8AC3E}">
        <p14:creationId xmlns:p14="http://schemas.microsoft.com/office/powerpoint/2010/main" val="2465610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ottotitolo 2"/>
          <p:cNvSpPr>
            <a:spLocks noGrp="1"/>
          </p:cNvSpPr>
          <p:nvPr>
            <p:ph type="subTitle" idx="1"/>
          </p:nvPr>
        </p:nvSpPr>
        <p:spPr>
          <a:xfrm>
            <a:off x="1524000" y="1295400"/>
            <a:ext cx="9144000" cy="1524000"/>
          </a:xfrm>
        </p:spPr>
        <p:txBody>
          <a:bodyPr/>
          <a:lstStyle/>
          <a:p>
            <a:pPr eaLnBrk="1" hangingPunct="1"/>
            <a:r>
              <a:rPr lang="it-IT" altLang="it-IT" sz="2000" b="1" i="1" dirty="0">
                <a:solidFill>
                  <a:srgbClr val="0000FF"/>
                </a:solidFill>
              </a:rPr>
              <a:t>“Hai mai sentito parlare di pietra filosofale? Di maghi e alchimisti e dei loro strani laboratori? La chimica comincia proprio da lì, dal mistero e dalla magia, dal segreto e dal fascino della materia…”</a:t>
            </a:r>
          </a:p>
          <a:p>
            <a:pPr eaLnBrk="1" hangingPunct="1"/>
            <a:r>
              <a:rPr lang="it-IT" altLang="it-IT" sz="1200" b="1" i="1" dirty="0">
                <a:solidFill>
                  <a:srgbClr val="0000FF"/>
                </a:solidFill>
              </a:rPr>
              <a:t>da “Maghi e reazioni misteriose”, Vincenzo </a:t>
            </a:r>
            <a:r>
              <a:rPr lang="it-IT" altLang="it-IT" sz="1200" b="1" i="1" dirty="0" err="1">
                <a:solidFill>
                  <a:srgbClr val="0000FF"/>
                </a:solidFill>
              </a:rPr>
              <a:t>Guarnieri</a:t>
            </a:r>
            <a:endParaRPr lang="it-IT" altLang="it-IT" sz="1200" b="1" i="1" dirty="0">
              <a:solidFill>
                <a:srgbClr val="0000FF"/>
              </a:solidFill>
            </a:endParaRPr>
          </a:p>
          <a:p>
            <a:pPr eaLnBrk="1" hangingPunct="1"/>
            <a:endParaRPr lang="it-IT" altLang="it-IT" sz="2800" b="1" i="1" dirty="0">
              <a:solidFill>
                <a:srgbClr val="0000FF"/>
              </a:solidFill>
            </a:endParaRPr>
          </a:p>
        </p:txBody>
      </p:sp>
      <p:sp>
        <p:nvSpPr>
          <p:cNvPr id="6" name="Rettangolo 5"/>
          <p:cNvSpPr/>
          <p:nvPr/>
        </p:nvSpPr>
        <p:spPr>
          <a:xfrm>
            <a:off x="926796" y="215341"/>
            <a:ext cx="10338408" cy="707886"/>
          </a:xfrm>
          <a:prstGeom prst="rect">
            <a:avLst/>
          </a:prstGeom>
        </p:spPr>
        <p:txBody>
          <a:bodyPr wrap="none">
            <a:spAutoFit/>
          </a:bodyPr>
          <a:lstStyle/>
          <a:p>
            <a:pPr algn="ctr" eaLnBrk="1" hangingPunct="1">
              <a:defRPr/>
            </a:pPr>
            <a:r>
              <a:rPr lang="it-IT" sz="4000" b="1" dirty="0" smtClean="0">
                <a:solidFill>
                  <a:srgbClr val="002060"/>
                </a:solidFill>
                <a:latin typeface="+mj-lt"/>
              </a:rPr>
              <a:t>LA MOSTRA: “Le </a:t>
            </a:r>
            <a:r>
              <a:rPr lang="it-IT" sz="4000" b="1" dirty="0">
                <a:solidFill>
                  <a:srgbClr val="002060"/>
                </a:solidFill>
                <a:latin typeface="+mj-lt"/>
              </a:rPr>
              <a:t>pratiche della Chimica ieri e oggi”</a:t>
            </a:r>
            <a:endParaRPr lang="it-IT" sz="4000" dirty="0">
              <a:solidFill>
                <a:srgbClr val="002060"/>
              </a:solidFill>
              <a:latin typeface="+mj-lt"/>
            </a:endParaRPr>
          </a:p>
        </p:txBody>
      </p:sp>
      <p:graphicFrame>
        <p:nvGraphicFramePr>
          <p:cNvPr id="12" name="Segnaposto contenuto 3"/>
          <p:cNvGraphicFramePr>
            <a:graphicFrameLocks/>
          </p:cNvGraphicFramePr>
          <p:nvPr>
            <p:extLst>
              <p:ext uri="{D42A27DB-BD31-4B8C-83A1-F6EECF244321}">
                <p14:modId xmlns:p14="http://schemas.microsoft.com/office/powerpoint/2010/main" val="4113671801"/>
              </p:ext>
            </p:extLst>
          </p:nvPr>
        </p:nvGraphicFramePr>
        <p:xfrm>
          <a:off x="2971800" y="2986314"/>
          <a:ext cx="62484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CasellaDiTesto 13"/>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
        <p:nvSpPr>
          <p:cNvPr id="7" name="Rettangolo 6"/>
          <p:cNvSpPr/>
          <p:nvPr/>
        </p:nvSpPr>
        <p:spPr>
          <a:xfrm>
            <a:off x="1105656" y="2508299"/>
            <a:ext cx="2243516" cy="3349371"/>
          </a:xfrm>
          <a:prstGeom prst="rect">
            <a:avLst/>
          </a:prstGeom>
          <a:blipFill rotWithShape="0">
            <a:blip r:embed="rId8" cstate="print"/>
            <a:stretch>
              <a:fillRect/>
            </a:stretch>
          </a:blip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pic>
        <p:nvPicPr>
          <p:cNvPr id="11" name="Picture 2" descr="C:\Documents and Settings\Eri\Documenti\Dropbox\ConvegnoMuseiCalci\museo2.jpg"/>
          <p:cNvPicPr>
            <a:picLocks noChangeAspect="1" noChangeArrowheads="1"/>
          </p:cNvPicPr>
          <p:nvPr/>
        </p:nvPicPr>
        <p:blipFill>
          <a:blip r:embed="rId9" cstate="print"/>
          <a:srcRect t="13793"/>
          <a:stretch>
            <a:fillRect/>
          </a:stretch>
        </p:blipFill>
        <p:spPr bwMode="auto">
          <a:xfrm>
            <a:off x="8144703" y="2986314"/>
            <a:ext cx="3242388" cy="1964380"/>
          </a:xfrm>
          <a:prstGeom prst="rect">
            <a:avLst/>
          </a:prstGeom>
          <a:ln>
            <a:noFill/>
          </a:ln>
          <a:effectLst>
            <a:softEdge rad="112500"/>
          </a:effectLst>
        </p:spPr>
      </p:pic>
    </p:spTree>
    <p:extLst>
      <p:ext uri="{BB962C8B-B14F-4D97-AF65-F5344CB8AC3E}">
        <p14:creationId xmlns:p14="http://schemas.microsoft.com/office/powerpoint/2010/main" val="36074280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slide(fromBottom)">
                                      <p:cBhvr>
                                        <p:cTn id="7" dur="500"/>
                                        <p:tgtEl>
                                          <p:spTgt spid="512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slide(fromBottom)">
                                      <p:cBhvr>
                                        <p:cTn id="10" dur="500"/>
                                        <p:tgtEl>
                                          <p:spTgt spid="512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Graphic spid="1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Segnaposto contenuto 2"/>
          <p:cNvSpPr>
            <a:spLocks noGrp="1"/>
          </p:cNvSpPr>
          <p:nvPr>
            <p:ph idx="1"/>
          </p:nvPr>
        </p:nvSpPr>
        <p:spPr>
          <a:xfrm>
            <a:off x="892628" y="586185"/>
            <a:ext cx="10297886" cy="457200"/>
          </a:xfrm>
        </p:spPr>
        <p:txBody>
          <a:bodyPr>
            <a:noAutofit/>
          </a:bodyPr>
          <a:lstStyle/>
          <a:p>
            <a:pPr algn="ctr" eaLnBrk="1" hangingPunct="1">
              <a:buFont typeface="Arial" panose="020B0604020202020204" pitchFamily="34" charset="0"/>
              <a:buNone/>
            </a:pPr>
            <a:r>
              <a:rPr lang="it-IT" altLang="it-IT" b="1" i="1" dirty="0">
                <a:solidFill>
                  <a:srgbClr val="000099"/>
                </a:solidFill>
              </a:rPr>
              <a:t>“Tutto il sapere deriva dall’esperienza”. Immanuel Kant</a:t>
            </a:r>
          </a:p>
        </p:txBody>
      </p:sp>
      <p:sp>
        <p:nvSpPr>
          <p:cNvPr id="7" name="CasellaDiTesto 6"/>
          <p:cNvSpPr txBox="1"/>
          <p:nvPr/>
        </p:nvSpPr>
        <p:spPr>
          <a:xfrm>
            <a:off x="1683657" y="1477169"/>
            <a:ext cx="9078686" cy="1938992"/>
          </a:xfrm>
          <a:prstGeom prst="rect">
            <a:avLst/>
          </a:prstGeom>
          <a:noFill/>
        </p:spPr>
        <p:txBody>
          <a:bodyPr wrap="square">
            <a:spAutoFit/>
          </a:bodyPr>
          <a:lstStyle/>
          <a:p>
            <a:pPr algn="ctr" eaLnBrk="1" hangingPunct="1">
              <a:defRPr/>
            </a:pPr>
            <a:r>
              <a:rPr lang="it-IT" sz="2400" dirty="0">
                <a:solidFill>
                  <a:srgbClr val="0000FF"/>
                </a:solidFill>
              </a:rPr>
              <a:t>I ragazzi hanno </a:t>
            </a:r>
            <a:r>
              <a:rPr lang="it-IT" sz="2400" b="1" dirty="0">
                <a:solidFill>
                  <a:srgbClr val="0000FF"/>
                </a:solidFill>
              </a:rPr>
              <a:t>osservato</a:t>
            </a:r>
            <a:r>
              <a:rPr lang="it-IT" sz="2400" dirty="0">
                <a:solidFill>
                  <a:srgbClr val="0000FF"/>
                </a:solidFill>
              </a:rPr>
              <a:t> e </a:t>
            </a:r>
            <a:r>
              <a:rPr lang="it-IT" sz="2400" b="1" dirty="0">
                <a:solidFill>
                  <a:srgbClr val="0000FF"/>
                </a:solidFill>
              </a:rPr>
              <a:t>toccato</a:t>
            </a:r>
            <a:r>
              <a:rPr lang="it-IT" sz="2400" dirty="0">
                <a:solidFill>
                  <a:srgbClr val="0000FF"/>
                </a:solidFill>
              </a:rPr>
              <a:t> con mano strumenti da banco come </a:t>
            </a:r>
            <a:r>
              <a:rPr lang="it-IT" sz="2400" b="1" dirty="0" err="1">
                <a:solidFill>
                  <a:srgbClr val="0000FF"/>
                </a:solidFill>
              </a:rPr>
              <a:t>beker</a:t>
            </a:r>
            <a:r>
              <a:rPr lang="it-IT" sz="2400" b="1" dirty="0">
                <a:solidFill>
                  <a:srgbClr val="0000FF"/>
                </a:solidFill>
              </a:rPr>
              <a:t>, palloni</a:t>
            </a:r>
            <a:r>
              <a:rPr lang="it-IT" sz="2400" dirty="0">
                <a:solidFill>
                  <a:srgbClr val="0000FF"/>
                </a:solidFill>
              </a:rPr>
              <a:t> e </a:t>
            </a:r>
            <a:r>
              <a:rPr lang="it-IT" sz="2400" b="1" dirty="0">
                <a:solidFill>
                  <a:srgbClr val="0000FF"/>
                </a:solidFill>
              </a:rPr>
              <a:t>beute</a:t>
            </a:r>
            <a:r>
              <a:rPr lang="it-IT" sz="2400" dirty="0">
                <a:solidFill>
                  <a:srgbClr val="0000FF"/>
                </a:solidFill>
              </a:rPr>
              <a:t> di varie forme, </a:t>
            </a:r>
            <a:r>
              <a:rPr lang="it-IT" sz="2400" b="1" dirty="0">
                <a:solidFill>
                  <a:srgbClr val="0000FF"/>
                </a:solidFill>
              </a:rPr>
              <a:t>imbuti</a:t>
            </a:r>
            <a:r>
              <a:rPr lang="it-IT" sz="2400" dirty="0">
                <a:solidFill>
                  <a:srgbClr val="0000FF"/>
                </a:solidFill>
              </a:rPr>
              <a:t>, bottigliette di </a:t>
            </a:r>
            <a:r>
              <a:rPr lang="it-IT" sz="2400" b="1" dirty="0">
                <a:solidFill>
                  <a:srgbClr val="0000FF"/>
                </a:solidFill>
              </a:rPr>
              <a:t>reagenti</a:t>
            </a:r>
            <a:r>
              <a:rPr lang="it-IT" sz="2400" dirty="0">
                <a:solidFill>
                  <a:srgbClr val="0000FF"/>
                </a:solidFill>
              </a:rPr>
              <a:t>, </a:t>
            </a:r>
            <a:r>
              <a:rPr lang="it-IT" sz="2400" b="1" dirty="0">
                <a:solidFill>
                  <a:srgbClr val="0000FF"/>
                </a:solidFill>
              </a:rPr>
              <a:t>cartine al tornasole </a:t>
            </a:r>
            <a:r>
              <a:rPr lang="it-IT" sz="2400" dirty="0">
                <a:solidFill>
                  <a:srgbClr val="0000FF"/>
                </a:solidFill>
              </a:rPr>
              <a:t>e divertiti con i </a:t>
            </a:r>
            <a:r>
              <a:rPr lang="it-IT" sz="2400" b="1" dirty="0">
                <a:solidFill>
                  <a:srgbClr val="0000FF"/>
                </a:solidFill>
              </a:rPr>
              <a:t>modellini molecolari</a:t>
            </a:r>
            <a:r>
              <a:rPr lang="it-IT" sz="2400" dirty="0">
                <a:solidFill>
                  <a:srgbClr val="0000FF"/>
                </a:solidFill>
              </a:rPr>
              <a:t>; la loro visione e spiegazione è stata accompagnata dal </a:t>
            </a:r>
            <a:r>
              <a:rPr lang="it-IT" sz="2400" b="1" dirty="0">
                <a:solidFill>
                  <a:srgbClr val="0000FF"/>
                </a:solidFill>
              </a:rPr>
              <a:t>racconto di  aneddoti </a:t>
            </a:r>
            <a:r>
              <a:rPr lang="it-IT" sz="2400" dirty="0">
                <a:solidFill>
                  <a:srgbClr val="0000FF"/>
                </a:solidFill>
              </a:rPr>
              <a:t>stimolanti sulla vita dei chimici e sui loro studi.</a:t>
            </a:r>
          </a:p>
        </p:txBody>
      </p:sp>
      <p:sp>
        <p:nvSpPr>
          <p:cNvPr id="8" name="CasellaDiTesto 7"/>
          <p:cNvSpPr txBox="1"/>
          <p:nvPr/>
        </p:nvSpPr>
        <p:spPr>
          <a:xfrm>
            <a:off x="1603828" y="3826530"/>
            <a:ext cx="9238343" cy="2308324"/>
          </a:xfrm>
          <a:prstGeom prst="rect">
            <a:avLst/>
          </a:prstGeom>
          <a:noFill/>
        </p:spPr>
        <p:txBody>
          <a:bodyPr wrap="square">
            <a:spAutoFit/>
          </a:bodyPr>
          <a:lstStyle/>
          <a:p>
            <a:pPr algn="ctr" eaLnBrk="1" hangingPunct="1">
              <a:defRPr/>
            </a:pPr>
            <a:r>
              <a:rPr lang="it-IT" sz="2400" dirty="0">
                <a:solidFill>
                  <a:srgbClr val="0000FF"/>
                </a:solidFill>
              </a:rPr>
              <a:t>Adottando la filosofia dei musei interattivi dell’</a:t>
            </a:r>
            <a:r>
              <a:rPr lang="it-IT" sz="2400" b="1" dirty="0">
                <a:solidFill>
                  <a:srgbClr val="0000FF"/>
                </a:solidFill>
              </a:rPr>
              <a:t>’</a:t>
            </a:r>
            <a:r>
              <a:rPr lang="it-IT" sz="2400" b="1" dirty="0" err="1">
                <a:solidFill>
                  <a:srgbClr val="0000FF"/>
                </a:solidFill>
              </a:rPr>
              <a:t>hands</a:t>
            </a:r>
            <a:r>
              <a:rPr lang="it-IT" sz="2400" b="1" dirty="0">
                <a:solidFill>
                  <a:srgbClr val="0000FF"/>
                </a:solidFill>
              </a:rPr>
              <a:t> on’</a:t>
            </a:r>
            <a:r>
              <a:rPr lang="it-IT" sz="2400" dirty="0">
                <a:solidFill>
                  <a:srgbClr val="0000FF"/>
                </a:solidFill>
              </a:rPr>
              <a:t>, sotto la guida degli </a:t>
            </a:r>
            <a:r>
              <a:rPr lang="it-IT" sz="2400" b="1" dirty="0">
                <a:solidFill>
                  <a:srgbClr val="0000FF"/>
                </a:solidFill>
              </a:rPr>
              <a:t>animatori scientifici</a:t>
            </a:r>
            <a:r>
              <a:rPr lang="it-IT" sz="2400" dirty="0">
                <a:solidFill>
                  <a:srgbClr val="0000FF"/>
                </a:solidFill>
              </a:rPr>
              <a:t>, i bambini muniti di guanti ed occhiali di protezione si sono cimentati in piccoli </a:t>
            </a:r>
            <a:r>
              <a:rPr lang="it-IT" sz="2400" b="1" dirty="0">
                <a:solidFill>
                  <a:srgbClr val="0000FF"/>
                </a:solidFill>
              </a:rPr>
              <a:t> esperimenti </a:t>
            </a:r>
            <a:r>
              <a:rPr lang="it-IT" sz="2400" dirty="0">
                <a:solidFill>
                  <a:srgbClr val="0000FF"/>
                </a:solidFill>
              </a:rPr>
              <a:t>didattici davanti ad un banco di laboratorio: prove di </a:t>
            </a:r>
            <a:r>
              <a:rPr lang="it-IT" sz="2400" b="1" dirty="0">
                <a:solidFill>
                  <a:srgbClr val="0000FF"/>
                </a:solidFill>
              </a:rPr>
              <a:t>acidità e basicità</a:t>
            </a:r>
            <a:r>
              <a:rPr lang="it-IT" sz="2400" dirty="0">
                <a:solidFill>
                  <a:srgbClr val="0000FF"/>
                </a:solidFill>
              </a:rPr>
              <a:t> con la cartina al tornasole, preparazione del </a:t>
            </a:r>
            <a:r>
              <a:rPr lang="it-IT" sz="2400" b="1" dirty="0">
                <a:solidFill>
                  <a:srgbClr val="0000FF"/>
                </a:solidFill>
              </a:rPr>
              <a:t>blu di </a:t>
            </a:r>
            <a:r>
              <a:rPr lang="it-IT" sz="2400" b="1" dirty="0" err="1">
                <a:solidFill>
                  <a:srgbClr val="0000FF"/>
                </a:solidFill>
              </a:rPr>
              <a:t>prussia</a:t>
            </a:r>
            <a:r>
              <a:rPr lang="it-IT" sz="2400" dirty="0">
                <a:solidFill>
                  <a:srgbClr val="0000FF"/>
                </a:solidFill>
              </a:rPr>
              <a:t>, cromatografia di inchiostri e  </a:t>
            </a:r>
            <a:r>
              <a:rPr lang="it-IT" sz="2400" b="1" dirty="0">
                <a:solidFill>
                  <a:srgbClr val="0000FF"/>
                </a:solidFill>
              </a:rPr>
              <a:t>reazioni acido base con sviluppo di gas</a:t>
            </a:r>
            <a:r>
              <a:rPr lang="it-IT" sz="2400" dirty="0">
                <a:solidFill>
                  <a:srgbClr val="0000FF"/>
                </a:solidFill>
              </a:rPr>
              <a:t>.</a:t>
            </a:r>
          </a:p>
        </p:txBody>
      </p:sp>
      <p:sp>
        <p:nvSpPr>
          <p:cNvPr id="9" name="CasellaDiTesto 8"/>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Tree>
    <p:extLst>
      <p:ext uri="{BB962C8B-B14F-4D97-AF65-F5344CB8AC3E}">
        <p14:creationId xmlns:p14="http://schemas.microsoft.com/office/powerpoint/2010/main" val="2613272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12" descr="http://www.cevspa.it/img/punto%20interrogativo%20200x.jpg"/>
          <p:cNvPicPr>
            <a:picLocks noChangeAspect="1" noChangeArrowheads="1"/>
          </p:cNvPicPr>
          <p:nvPr/>
        </p:nvPicPr>
        <p:blipFill>
          <a:blip r:embed="rId3">
            <a:clrChange>
              <a:clrFrom>
                <a:srgbClr val="FFFFFF"/>
              </a:clrFrom>
              <a:clrTo>
                <a:srgbClr val="FFFFFF">
                  <a:alpha val="0"/>
                </a:srgbClr>
              </a:clrTo>
            </a:clrChange>
            <a:lum bright="4000"/>
            <a:extLst>
              <a:ext uri="{28A0092B-C50C-407E-A947-70E740481C1C}">
                <a14:useLocalDpi xmlns:a14="http://schemas.microsoft.com/office/drawing/2010/main" val="0"/>
              </a:ext>
            </a:extLst>
          </a:blip>
          <a:srcRect/>
          <a:stretch>
            <a:fillRect/>
          </a:stretch>
        </p:blipFill>
        <p:spPr bwMode="auto">
          <a:xfrm>
            <a:off x="10021887" y="0"/>
            <a:ext cx="1749425"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5" name="Segnaposto contenuto 2"/>
          <p:cNvSpPr>
            <a:spLocks noGrp="1"/>
          </p:cNvSpPr>
          <p:nvPr>
            <p:ph idx="1"/>
          </p:nvPr>
        </p:nvSpPr>
        <p:spPr>
          <a:xfrm>
            <a:off x="1905000" y="549047"/>
            <a:ext cx="7924800" cy="3778478"/>
          </a:xfrm>
        </p:spPr>
        <p:txBody>
          <a:bodyPr/>
          <a:lstStyle/>
          <a:p>
            <a:pPr algn="ctr" eaLnBrk="1" hangingPunct="1">
              <a:buFont typeface="Arial" panose="020B0604020202020204" pitchFamily="34" charset="0"/>
              <a:buNone/>
            </a:pPr>
            <a:r>
              <a:rPr lang="it-IT" altLang="it-IT" sz="2400" b="1" i="1" dirty="0">
                <a:solidFill>
                  <a:srgbClr val="000099"/>
                </a:solidFill>
              </a:rPr>
              <a:t>“ Tutto il sapere e tutto l’incremento del nostro sapere non termina in un punto, bensì con un punto interrogativo. Qualcosa in più nel sapere significa qualche domanda in più, e ciascuna domanda comporta nuove domande” </a:t>
            </a:r>
          </a:p>
          <a:p>
            <a:pPr algn="ctr" eaLnBrk="1" hangingPunct="1">
              <a:buFont typeface="Arial" panose="020B0604020202020204" pitchFamily="34" charset="0"/>
              <a:buNone/>
            </a:pPr>
            <a:r>
              <a:rPr lang="it-IT" altLang="it-IT" sz="2400" b="1" i="1" dirty="0">
                <a:solidFill>
                  <a:srgbClr val="000099"/>
                </a:solidFill>
              </a:rPr>
              <a:t>    Herman Hesse</a:t>
            </a:r>
          </a:p>
        </p:txBody>
      </p:sp>
      <p:sp>
        <p:nvSpPr>
          <p:cNvPr id="5" name="CasellaDiTesto 4"/>
          <p:cNvSpPr txBox="1"/>
          <p:nvPr/>
        </p:nvSpPr>
        <p:spPr>
          <a:xfrm>
            <a:off x="801913" y="3012281"/>
            <a:ext cx="10809515" cy="1570038"/>
          </a:xfrm>
          <a:prstGeom prst="rect">
            <a:avLst/>
          </a:prstGeom>
          <a:noFill/>
        </p:spPr>
        <p:txBody>
          <a:bodyPr wrap="square">
            <a:spAutoFit/>
          </a:bodyPr>
          <a:lstStyle/>
          <a:p>
            <a:pPr algn="ctr" eaLnBrk="1" hangingPunct="1">
              <a:defRPr/>
            </a:pPr>
            <a:r>
              <a:rPr lang="it-IT" sz="2400" dirty="0">
                <a:solidFill>
                  <a:srgbClr val="0000FF"/>
                </a:solidFill>
              </a:rPr>
              <a:t>Non è necessario dare tante spiegazioni ai bambini sul da </a:t>
            </a:r>
            <a:r>
              <a:rPr lang="it-IT" sz="2400" dirty="0" err="1">
                <a:solidFill>
                  <a:srgbClr val="0000FF"/>
                </a:solidFill>
              </a:rPr>
              <a:t>farsi…lo</a:t>
            </a:r>
            <a:r>
              <a:rPr lang="it-IT" sz="2400" dirty="0">
                <a:solidFill>
                  <a:srgbClr val="0000FF"/>
                </a:solidFill>
              </a:rPr>
              <a:t> si fa e i bambini, illustrando loro “le regole di base”, sono in grado sia di mettere in pratica ciò di cui sono stati inizialmente spettatori, sia di trovare, con i giusti “input”, risposta alle domande.</a:t>
            </a:r>
          </a:p>
        </p:txBody>
      </p:sp>
      <p:grpSp>
        <p:nvGrpSpPr>
          <p:cNvPr id="3" name="Gruppo 9"/>
          <p:cNvGrpSpPr>
            <a:grpSpLocks/>
          </p:cNvGrpSpPr>
          <p:nvPr/>
        </p:nvGrpSpPr>
        <p:grpSpPr bwMode="auto">
          <a:xfrm>
            <a:off x="3730170" y="4758531"/>
            <a:ext cx="4953000" cy="1752600"/>
            <a:chOff x="3733800" y="4191000"/>
            <a:chExt cx="4559905" cy="1295400"/>
          </a:xfrm>
        </p:grpSpPr>
        <p:sp>
          <p:nvSpPr>
            <p:cNvPr id="8" name="Nuvola 7"/>
            <p:cNvSpPr/>
            <p:nvPr/>
          </p:nvSpPr>
          <p:spPr bwMode="auto">
            <a:xfrm>
              <a:off x="3733800" y="4191000"/>
              <a:ext cx="4343602" cy="1295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dirty="0">
                <a:solidFill>
                  <a:schemeClr val="bg1"/>
                </a:solidFill>
              </a:endParaRPr>
            </a:p>
          </p:txBody>
        </p:sp>
        <p:sp>
          <p:nvSpPr>
            <p:cNvPr id="6" name="CasellaDiTesto 5"/>
            <p:cNvSpPr txBox="1"/>
            <p:nvPr/>
          </p:nvSpPr>
          <p:spPr>
            <a:xfrm>
              <a:off x="4179560" y="4496076"/>
              <a:ext cx="4114145" cy="613673"/>
            </a:xfrm>
            <a:prstGeom prst="rect">
              <a:avLst/>
            </a:prstGeom>
            <a:noFill/>
          </p:spPr>
          <p:txBody>
            <a:bodyPr>
              <a:spAutoFit/>
            </a:bodyPr>
            <a:lstStyle/>
            <a:p>
              <a:pPr eaLnBrk="1" hangingPunct="1">
                <a:defRPr/>
              </a:pPr>
              <a:r>
                <a:rPr lang="it-IT" sz="2400" dirty="0">
                  <a:solidFill>
                    <a:schemeClr val="bg1"/>
                  </a:solidFill>
                </a:rPr>
                <a:t>Dalla teoria alla </a:t>
              </a:r>
              <a:r>
                <a:rPr lang="it-IT" sz="2400" dirty="0" err="1">
                  <a:solidFill>
                    <a:schemeClr val="bg1"/>
                  </a:solidFill>
                </a:rPr>
                <a:t>pratica…</a:t>
              </a:r>
              <a:r>
                <a:rPr lang="it-IT" sz="2400" dirty="0">
                  <a:solidFill>
                    <a:schemeClr val="bg1"/>
                  </a:solidFill>
                </a:rPr>
                <a:t>                    o dalla pratica alla teoria????</a:t>
              </a:r>
            </a:p>
          </p:txBody>
        </p:sp>
      </p:grpSp>
      <p:sp>
        <p:nvSpPr>
          <p:cNvPr id="12" name="CasellaDiTesto 11"/>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Tree>
    <p:extLst>
      <p:ext uri="{BB962C8B-B14F-4D97-AF65-F5344CB8AC3E}">
        <p14:creationId xmlns:p14="http://schemas.microsoft.com/office/powerpoint/2010/main" val="357972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contenuto 2"/>
          <p:cNvSpPr>
            <a:spLocks noGrp="1"/>
          </p:cNvSpPr>
          <p:nvPr>
            <p:ph idx="1"/>
          </p:nvPr>
        </p:nvSpPr>
        <p:spPr>
          <a:xfrm>
            <a:off x="1248228" y="1166018"/>
            <a:ext cx="9144000" cy="4525963"/>
          </a:xfrm>
        </p:spPr>
        <p:txBody>
          <a:bodyPr/>
          <a:lstStyle/>
          <a:p>
            <a:pPr algn="just" eaLnBrk="1" hangingPunct="1">
              <a:buFont typeface="Arial" panose="020B0604020202020204" pitchFamily="34" charset="0"/>
              <a:buNone/>
            </a:pPr>
            <a:r>
              <a:rPr lang="it-IT" altLang="it-IT" sz="2000" dirty="0">
                <a:solidFill>
                  <a:srgbClr val="0000FF"/>
                </a:solidFill>
                <a:cs typeface="Tahoma" panose="020B0604030504040204" pitchFamily="34" charset="0"/>
              </a:rPr>
              <a:t>      I bambini hanno proseguito il loro percorso di conoscenza delle Chimica in classe, grazie agli insegnanti che hanno adottato le linee guida di appositi testi </a:t>
            </a:r>
            <a:r>
              <a:rPr lang="it-IT" altLang="it-IT" sz="1400" dirty="0">
                <a:solidFill>
                  <a:srgbClr val="0000FF"/>
                </a:solidFill>
                <a:cs typeface="Tahoma" panose="020B0604030504040204" pitchFamily="34" charset="0"/>
              </a:rPr>
              <a:t>[1,2,3] </a:t>
            </a:r>
            <a:r>
              <a:rPr lang="it-IT" altLang="it-IT" sz="2000" dirty="0">
                <a:solidFill>
                  <a:srgbClr val="0000FF"/>
                </a:solidFill>
                <a:cs typeface="Tahoma" panose="020B0604030504040204" pitchFamily="34" charset="0"/>
              </a:rPr>
              <a:t>di Didattica delle Scienze per le Scuole dell’Infanzia e Primarie per la scelta degli argomenti da trattare e per i metodi di verifica dell’apprendimento da attuare.</a:t>
            </a:r>
            <a:endParaRPr lang="it-IT" altLang="it-IT" sz="2000" baseline="30000" dirty="0">
              <a:solidFill>
                <a:srgbClr val="0000FF"/>
              </a:solidFill>
              <a:cs typeface="Tahoma" panose="020B0604030504040204" pitchFamily="34" charset="0"/>
            </a:endParaRPr>
          </a:p>
        </p:txBody>
      </p:sp>
      <p:sp>
        <p:nvSpPr>
          <p:cNvPr id="8" name="Titolo 1"/>
          <p:cNvSpPr txBox="1">
            <a:spLocks/>
          </p:cNvSpPr>
          <p:nvPr/>
        </p:nvSpPr>
        <p:spPr bwMode="auto">
          <a:xfrm>
            <a:off x="1600200" y="-152400"/>
            <a:ext cx="9525000" cy="1143000"/>
          </a:xfrm>
          <a:prstGeom prst="rect">
            <a:avLst/>
          </a:prstGeom>
          <a:noFill/>
          <a:ln w="9525">
            <a:noFill/>
            <a:miter lim="800000"/>
            <a:headEnd/>
            <a:tailEnd/>
          </a:ln>
        </p:spPr>
        <p:txBody>
          <a:bodyPr anchor="ctr"/>
          <a:lstStyle/>
          <a:p>
            <a:pPr algn="ctr" eaLnBrk="1" hangingPunct="1">
              <a:defRPr/>
            </a:pPr>
            <a:r>
              <a:rPr lang="it-IT" sz="4400" b="1" dirty="0">
                <a:solidFill>
                  <a:srgbClr val="002060"/>
                </a:solidFill>
                <a:latin typeface="+mj-lt"/>
                <a:ea typeface="+mj-ea"/>
                <a:cs typeface="+mj-cs"/>
              </a:rPr>
              <a:t>ATTIVITA’ A SCUOLA</a:t>
            </a:r>
          </a:p>
        </p:txBody>
      </p:sp>
      <p:sp>
        <p:nvSpPr>
          <p:cNvPr id="9227" name="Rectangle 11"/>
          <p:cNvSpPr>
            <a:spLocks noChangeArrowheads="1"/>
          </p:cNvSpPr>
          <p:nvPr/>
        </p:nvSpPr>
        <p:spPr bwMode="auto">
          <a:xfrm>
            <a:off x="0" y="5484804"/>
            <a:ext cx="12192000" cy="1200329"/>
          </a:xfrm>
          <a:prstGeom prst="rect">
            <a:avLst/>
          </a:prstGeom>
          <a:noFill/>
          <a:ln w="9525">
            <a:noFill/>
            <a:miter lim="800000"/>
            <a:headEnd/>
            <a:tailEnd/>
          </a:ln>
          <a:effectLst/>
        </p:spPr>
        <p:txBody>
          <a:bodyPr wrap="square" anchor="ctr">
            <a:spAutoFit/>
          </a:bodyPr>
          <a:lstStyle/>
          <a:p>
            <a:pPr algn="ctr">
              <a:defRPr/>
            </a:pPr>
            <a:r>
              <a:rPr lang="it-IT" sz="1200" i="1" dirty="0">
                <a:solidFill>
                  <a:srgbClr val="000099"/>
                </a:solidFill>
                <a:ea typeface="Calibri" pitchFamily="34" charset="0"/>
                <a:cs typeface="Times New Roman" pitchFamily="18" charset="0"/>
              </a:rPr>
              <a:t>[1] R. </a:t>
            </a:r>
            <a:r>
              <a:rPr lang="it-IT" sz="1200" i="1" dirty="0" err="1">
                <a:solidFill>
                  <a:srgbClr val="000099"/>
                </a:solidFill>
                <a:ea typeface="Calibri" pitchFamily="34" charset="0"/>
                <a:cs typeface="Times New Roman" pitchFamily="18" charset="0"/>
              </a:rPr>
              <a:t>Andreoli</a:t>
            </a:r>
            <a:r>
              <a:rPr lang="it-IT" sz="1200" i="1" dirty="0">
                <a:solidFill>
                  <a:srgbClr val="000099"/>
                </a:solidFill>
                <a:ea typeface="Calibri" pitchFamily="34" charset="0"/>
                <a:cs typeface="Times New Roman" pitchFamily="18" charset="0"/>
              </a:rPr>
              <a:t>, F. </a:t>
            </a:r>
            <a:r>
              <a:rPr lang="it-IT" sz="1200" i="1" dirty="0" err="1">
                <a:solidFill>
                  <a:srgbClr val="000099"/>
                </a:solidFill>
                <a:ea typeface="Calibri" pitchFamily="34" charset="0"/>
                <a:cs typeface="Times New Roman" pitchFamily="18" charset="0"/>
              </a:rPr>
              <a:t>Carasso</a:t>
            </a:r>
            <a:r>
              <a:rPr lang="it-IT" sz="1200" i="1" dirty="0">
                <a:solidFill>
                  <a:srgbClr val="000099"/>
                </a:solidFill>
                <a:ea typeface="Calibri" pitchFamily="34" charset="0"/>
                <a:cs typeface="Times New Roman" pitchFamily="18" charset="0"/>
              </a:rPr>
              <a:t> Mozzi, L. </a:t>
            </a:r>
            <a:r>
              <a:rPr lang="it-IT" sz="1200" i="1" dirty="0" err="1">
                <a:solidFill>
                  <a:srgbClr val="000099"/>
                </a:solidFill>
                <a:ea typeface="Calibri" pitchFamily="34" charset="0"/>
                <a:cs typeface="Times New Roman" pitchFamily="18" charset="0"/>
              </a:rPr>
              <a:t>Contaldi</a:t>
            </a:r>
            <a:r>
              <a:rPr lang="it-IT" sz="1200" i="1" dirty="0">
                <a:solidFill>
                  <a:srgbClr val="000099"/>
                </a:solidFill>
                <a:ea typeface="Calibri" pitchFamily="34" charset="0"/>
                <a:cs typeface="Times New Roman" pitchFamily="18" charset="0"/>
              </a:rPr>
              <a:t>, S. </a:t>
            </a:r>
            <a:r>
              <a:rPr lang="it-IT" sz="1200" i="1" dirty="0" err="1">
                <a:solidFill>
                  <a:srgbClr val="000099"/>
                </a:solidFill>
                <a:ea typeface="Calibri" pitchFamily="34" charset="0"/>
                <a:cs typeface="Times New Roman" pitchFamily="18" charset="0"/>
              </a:rPr>
              <a:t>Doronzo</a:t>
            </a:r>
            <a:r>
              <a:rPr lang="it-IT" sz="1200" i="1" dirty="0">
                <a:solidFill>
                  <a:srgbClr val="000099"/>
                </a:solidFill>
                <a:ea typeface="Calibri" pitchFamily="34" charset="0"/>
                <a:cs typeface="Times New Roman" pitchFamily="18" charset="0"/>
              </a:rPr>
              <a:t>, P. </a:t>
            </a:r>
            <a:r>
              <a:rPr lang="it-IT" sz="1200" i="1" dirty="0" err="1">
                <a:solidFill>
                  <a:srgbClr val="000099"/>
                </a:solidFill>
                <a:ea typeface="Calibri" pitchFamily="34" charset="0"/>
                <a:cs typeface="Times New Roman" pitchFamily="18" charset="0"/>
              </a:rPr>
              <a:t>Fetto</a:t>
            </a:r>
            <a:r>
              <a:rPr lang="it-IT" sz="1200" i="1" dirty="0">
                <a:solidFill>
                  <a:srgbClr val="000099"/>
                </a:solidFill>
                <a:ea typeface="Calibri" pitchFamily="34" charset="0"/>
                <a:cs typeface="Times New Roman" pitchFamily="18" charset="0"/>
              </a:rPr>
              <a:t>, P. </a:t>
            </a:r>
            <a:r>
              <a:rPr lang="it-IT" sz="1200" i="1" dirty="0" err="1">
                <a:solidFill>
                  <a:srgbClr val="000099"/>
                </a:solidFill>
                <a:ea typeface="Calibri" pitchFamily="34" charset="0"/>
                <a:cs typeface="Times New Roman" pitchFamily="18" charset="0"/>
              </a:rPr>
              <a:t>Riani</a:t>
            </a:r>
            <a:r>
              <a:rPr lang="it-IT" sz="1200" i="1" dirty="0">
                <a:solidFill>
                  <a:srgbClr val="000099"/>
                </a:solidFill>
                <a:ea typeface="Calibri" pitchFamily="34" charset="0"/>
                <a:cs typeface="Times New Roman" pitchFamily="18" charset="0"/>
              </a:rPr>
              <a:t> (a cura di) “La chimica alle Elementari” Educazione Nuova, Giunti &amp; </a:t>
            </a:r>
            <a:r>
              <a:rPr lang="it-IT" sz="1200" i="1" dirty="0" err="1">
                <a:solidFill>
                  <a:srgbClr val="000099"/>
                </a:solidFill>
                <a:ea typeface="Calibri" pitchFamily="34" charset="0"/>
                <a:cs typeface="Times New Roman" pitchFamily="18" charset="0"/>
              </a:rPr>
              <a:t>Lisciani</a:t>
            </a:r>
            <a:r>
              <a:rPr lang="it-IT" sz="1200" i="1" dirty="0">
                <a:solidFill>
                  <a:srgbClr val="000099"/>
                </a:solidFill>
                <a:ea typeface="Calibri" pitchFamily="34" charset="0"/>
                <a:cs typeface="Times New Roman" pitchFamily="18" charset="0"/>
              </a:rPr>
              <a:t> Editori: 1996.</a:t>
            </a:r>
          </a:p>
          <a:p>
            <a:pPr algn="ctr">
              <a:defRPr/>
            </a:pPr>
            <a:r>
              <a:rPr lang="it-IT" sz="1200" i="1" dirty="0">
                <a:solidFill>
                  <a:srgbClr val="000099"/>
                </a:solidFill>
                <a:ea typeface="Calibri" pitchFamily="34" charset="0"/>
                <a:cs typeface="Times New Roman" pitchFamily="18" charset="0"/>
              </a:rPr>
              <a:t>[2] P. </a:t>
            </a:r>
            <a:r>
              <a:rPr lang="it-IT" sz="1200" i="1" dirty="0" err="1">
                <a:solidFill>
                  <a:srgbClr val="000099"/>
                </a:solidFill>
                <a:ea typeface="Calibri" pitchFamily="34" charset="0"/>
                <a:cs typeface="Times New Roman" pitchFamily="18" charset="0"/>
              </a:rPr>
              <a:t>Riani</a:t>
            </a:r>
            <a:r>
              <a:rPr lang="it-IT" sz="1200" i="1" dirty="0">
                <a:solidFill>
                  <a:srgbClr val="000099"/>
                </a:solidFill>
                <a:ea typeface="Calibri" pitchFamily="34" charset="0"/>
                <a:cs typeface="Times New Roman" pitchFamily="18" charset="0"/>
              </a:rPr>
              <a:t>  “Il concetto di Trasformazione: Progettazione di un percorso verticale di sperimentazione di Scienze indirizzato alla Scuola dell’Infanzia e alla Scuola Elementare”</a:t>
            </a:r>
          </a:p>
          <a:p>
            <a:pPr algn="ctr">
              <a:defRPr/>
            </a:pPr>
            <a:r>
              <a:rPr lang="it-IT" sz="1200" i="1" dirty="0">
                <a:solidFill>
                  <a:srgbClr val="000099"/>
                </a:solidFill>
                <a:ea typeface="Calibri" pitchFamily="34" charset="0"/>
                <a:cs typeface="Times New Roman" pitchFamily="18" charset="0"/>
              </a:rPr>
              <a:t>[3] F. Cambi, F. Gattini (a cura di) “La Scienza nella Scuola e nel Museo: Percorsi di sperimentazione in classe e al museo”Roma: Armando Editori, 2007.</a:t>
            </a:r>
          </a:p>
          <a:p>
            <a:pPr algn="ctr">
              <a:defRPr/>
            </a:pPr>
            <a:endParaRPr lang="it-IT" sz="1200" i="1" dirty="0">
              <a:solidFill>
                <a:srgbClr val="000099"/>
              </a:solidFill>
              <a:latin typeface="Arial" charset="0"/>
              <a:ea typeface="Calibri" pitchFamily="34" charset="0"/>
              <a:cs typeface="Times New Roman" pitchFamily="18" charset="0"/>
            </a:endParaRPr>
          </a:p>
          <a:p>
            <a:pPr algn="ctr">
              <a:defRPr/>
            </a:pPr>
            <a:endParaRPr lang="it-IT" sz="1200" i="1" dirty="0">
              <a:solidFill>
                <a:srgbClr val="000099"/>
              </a:solidFill>
              <a:ea typeface="Calibri" pitchFamily="34" charset="0"/>
              <a:cs typeface="Times New Roman" pitchFamily="18" charset="0"/>
            </a:endParaRPr>
          </a:p>
          <a:p>
            <a:pPr algn="ctr">
              <a:defRPr/>
            </a:pPr>
            <a:endParaRPr lang="it-IT" sz="1200" dirty="0">
              <a:solidFill>
                <a:srgbClr val="000099"/>
              </a:solidFill>
            </a:endParaRPr>
          </a:p>
        </p:txBody>
      </p:sp>
      <p:grpSp>
        <p:nvGrpSpPr>
          <p:cNvPr id="56332" name="Gruppo 17"/>
          <p:cNvGrpSpPr>
            <a:grpSpLocks/>
          </p:cNvGrpSpPr>
          <p:nvPr/>
        </p:nvGrpSpPr>
        <p:grpSpPr bwMode="auto">
          <a:xfrm>
            <a:off x="1879600" y="3505200"/>
            <a:ext cx="5029200" cy="1524000"/>
            <a:chOff x="-228600" y="3734197"/>
            <a:chExt cx="5257800" cy="1828403"/>
          </a:xfrm>
        </p:grpSpPr>
        <p:sp>
          <p:nvSpPr>
            <p:cNvPr id="14" name="Nuvola 13"/>
            <p:cNvSpPr/>
            <p:nvPr/>
          </p:nvSpPr>
          <p:spPr>
            <a:xfrm>
              <a:off x="-228600" y="3734197"/>
              <a:ext cx="5257800" cy="182840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dirty="0">
                <a:solidFill>
                  <a:schemeClr val="bg1"/>
                </a:solidFill>
              </a:endParaRPr>
            </a:p>
          </p:txBody>
        </p:sp>
        <p:sp>
          <p:nvSpPr>
            <p:cNvPr id="16" name="CasellaDiTesto 15"/>
            <p:cNvSpPr txBox="1"/>
            <p:nvPr/>
          </p:nvSpPr>
          <p:spPr>
            <a:xfrm>
              <a:off x="30307" y="3962747"/>
              <a:ext cx="4998893" cy="1440082"/>
            </a:xfrm>
            <a:prstGeom prst="rect">
              <a:avLst/>
            </a:prstGeom>
            <a:noFill/>
          </p:spPr>
          <p:txBody>
            <a:bodyPr>
              <a:spAutoFit/>
            </a:bodyPr>
            <a:lstStyle/>
            <a:p>
              <a:pPr algn="ctr" eaLnBrk="1" hangingPunct="1">
                <a:defRPr/>
              </a:pPr>
              <a:r>
                <a:rPr lang="it-IT" dirty="0">
                  <a:solidFill>
                    <a:schemeClr val="bg1"/>
                  </a:solidFill>
                </a:rPr>
                <a:t>I  disegni mostrano che i bambini sono stati maggiormente impressionati dagli ‘strumenti del mestiere’, che hanno rappresentato minuziosamente nei dettagli!</a:t>
              </a:r>
            </a:p>
          </p:txBody>
        </p:sp>
      </p:grpSp>
      <p:grpSp>
        <p:nvGrpSpPr>
          <p:cNvPr id="4" name="Gruppo 17"/>
          <p:cNvGrpSpPr>
            <a:grpSpLocks/>
          </p:cNvGrpSpPr>
          <p:nvPr/>
        </p:nvGrpSpPr>
        <p:grpSpPr bwMode="auto">
          <a:xfrm>
            <a:off x="6908800" y="2667000"/>
            <a:ext cx="4343400" cy="1295400"/>
            <a:chOff x="4548414" y="2495371"/>
            <a:chExt cx="4343400" cy="1295400"/>
          </a:xfrm>
        </p:grpSpPr>
        <p:sp>
          <p:nvSpPr>
            <p:cNvPr id="15" name="Nuvola 14"/>
            <p:cNvSpPr/>
            <p:nvPr/>
          </p:nvSpPr>
          <p:spPr>
            <a:xfrm>
              <a:off x="4548414" y="2495371"/>
              <a:ext cx="4343400" cy="1295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dirty="0">
                <a:solidFill>
                  <a:schemeClr val="bg1"/>
                </a:solidFill>
              </a:endParaRPr>
            </a:p>
          </p:txBody>
        </p:sp>
        <p:sp>
          <p:nvSpPr>
            <p:cNvPr id="17" name="CasellaDiTesto 16"/>
            <p:cNvSpPr txBox="1"/>
            <p:nvPr/>
          </p:nvSpPr>
          <p:spPr>
            <a:xfrm>
              <a:off x="4953000" y="2667000"/>
              <a:ext cx="3886200" cy="646113"/>
            </a:xfrm>
            <a:prstGeom prst="rect">
              <a:avLst/>
            </a:prstGeom>
            <a:noFill/>
          </p:spPr>
          <p:txBody>
            <a:bodyPr>
              <a:spAutoFit/>
            </a:bodyPr>
            <a:lstStyle/>
            <a:p>
              <a:pPr eaLnBrk="1" hangingPunct="1">
                <a:defRPr/>
              </a:pPr>
              <a:r>
                <a:rPr lang="it-IT" dirty="0">
                  <a:solidFill>
                    <a:schemeClr val="bg1"/>
                  </a:solidFill>
                </a:rPr>
                <a:t>Uno di loro ha addirittura disegnato lo spettrofotometro dei primi del 900!</a:t>
              </a:r>
            </a:p>
          </p:txBody>
        </p:sp>
      </p:grpSp>
      <p:sp>
        <p:nvSpPr>
          <p:cNvPr id="18" name="CasellaDiTesto 17"/>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Tree>
    <p:extLst>
      <p:ext uri="{BB962C8B-B14F-4D97-AF65-F5344CB8AC3E}">
        <p14:creationId xmlns:p14="http://schemas.microsoft.com/office/powerpoint/2010/main" val="2077548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asellaDiTesto 1"/>
          <p:cNvSpPr txBox="1">
            <a:spLocks noChangeArrowheads="1"/>
          </p:cNvSpPr>
          <p:nvPr/>
        </p:nvSpPr>
        <p:spPr bwMode="auto">
          <a:xfrm>
            <a:off x="0" y="152400"/>
            <a:ext cx="12293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t-IT" altLang="it-IT" sz="1800" dirty="0">
                <a:latin typeface="Arial" panose="020B0604020202020204" pitchFamily="34" charset="0"/>
              </a:rPr>
              <a:t>Il </a:t>
            </a:r>
            <a:r>
              <a:rPr lang="it-IT" altLang="it-IT" sz="1800" b="1" i="1" dirty="0">
                <a:latin typeface="Arial" panose="020B0604020202020204" pitchFamily="34" charset="0"/>
              </a:rPr>
              <a:t>materiale</a:t>
            </a:r>
            <a:r>
              <a:rPr lang="it-IT" altLang="it-IT" sz="1800" dirty="0">
                <a:latin typeface="Arial" panose="020B0604020202020204" pitchFamily="34" charset="0"/>
              </a:rPr>
              <a:t> usato per </a:t>
            </a:r>
            <a:r>
              <a:rPr lang="it-IT" altLang="it-IT" sz="1800" dirty="0" smtClean="0">
                <a:latin typeface="Arial" panose="020B0604020202020204" pitchFamily="34" charset="0"/>
              </a:rPr>
              <a:t>le </a:t>
            </a:r>
            <a:r>
              <a:rPr lang="it-IT" altLang="it-IT" sz="1800" b="1" dirty="0">
                <a:latin typeface="Arial" panose="020B0604020202020204" pitchFamily="34" charset="0"/>
              </a:rPr>
              <a:t>attività </a:t>
            </a:r>
            <a:r>
              <a:rPr lang="it-IT" altLang="it-IT" sz="1800" b="1" dirty="0" smtClean="0">
                <a:latin typeface="Arial" panose="020B0604020202020204" pitchFamily="34" charset="0"/>
              </a:rPr>
              <a:t>laboratoriali </a:t>
            </a:r>
            <a:r>
              <a:rPr lang="it-IT" altLang="it-IT" sz="1800" dirty="0" smtClean="0">
                <a:latin typeface="Arial" panose="020B0604020202020204" pitchFamily="34" charset="0"/>
              </a:rPr>
              <a:t>era </a:t>
            </a:r>
            <a:r>
              <a:rPr lang="it-IT" altLang="it-IT" sz="1800" dirty="0">
                <a:latin typeface="Arial" panose="020B0604020202020204" pitchFamily="34" charset="0"/>
              </a:rPr>
              <a:t>costituito da:</a:t>
            </a:r>
          </a:p>
          <a:p>
            <a:pPr algn="ctr" eaLnBrk="1" hangingPunct="1">
              <a:spcBef>
                <a:spcPct val="0"/>
              </a:spcBef>
              <a:buFontTx/>
              <a:buNone/>
            </a:pPr>
            <a:endParaRPr lang="it-IT" altLang="it-IT" sz="1800" dirty="0">
              <a:latin typeface="Arial" panose="020B0604020202020204" pitchFamily="34" charset="0"/>
            </a:endParaRPr>
          </a:p>
          <a:p>
            <a:pPr algn="ctr" eaLnBrk="1" hangingPunct="1">
              <a:spcBef>
                <a:spcPct val="0"/>
              </a:spcBef>
              <a:buFontTx/>
              <a:buNone/>
            </a:pPr>
            <a:r>
              <a:rPr lang="it-IT" altLang="it-IT" sz="1800" dirty="0">
                <a:latin typeface="Arial" panose="020B0604020202020204" pitchFamily="34" charset="0"/>
              </a:rPr>
              <a:t>sabbia fine, ghiaia, sale grosso, sale fino, farina, zucchero, acqua distillata, olio d’oliva, polvere di ferro, calamita, bicromato di potassio, alcol, permanganato di potassio, solfato di rame, bicchierini, piattini, cucchiaini, barattoli di vetro da marmellata, beute e </a:t>
            </a:r>
            <a:r>
              <a:rPr lang="it-IT" altLang="it-IT" sz="1800" dirty="0" err="1">
                <a:latin typeface="Arial" panose="020B0604020202020204" pitchFamily="34" charset="0"/>
              </a:rPr>
              <a:t>beker</a:t>
            </a:r>
            <a:r>
              <a:rPr lang="it-IT" altLang="it-IT" sz="1800" dirty="0">
                <a:latin typeface="Arial" panose="020B0604020202020204" pitchFamily="34" charset="0"/>
              </a:rPr>
              <a:t>, piastra scaldante, lente di ingrandimento, carta da filtro, imbuti di varie dimensioni, imbuto separatore, colino a maglie sottili e a maglie grandi, uno scolapasta.</a:t>
            </a:r>
          </a:p>
          <a:p>
            <a:pPr algn="ctr" eaLnBrk="1" hangingPunct="1">
              <a:spcBef>
                <a:spcPct val="0"/>
              </a:spcBef>
              <a:buFontTx/>
              <a:buNone/>
            </a:pPr>
            <a:endParaRPr lang="it-IT" altLang="it-IT" sz="1800" dirty="0">
              <a:latin typeface="Arial" panose="020B0604020202020204" pitchFamily="34" charset="0"/>
            </a:endParaRPr>
          </a:p>
          <a:p>
            <a:pPr algn="ctr" eaLnBrk="1" hangingPunct="1">
              <a:spcBef>
                <a:spcPct val="0"/>
              </a:spcBef>
              <a:buFontTx/>
              <a:buNone/>
            </a:pPr>
            <a:r>
              <a:rPr lang="it-IT" altLang="it-IT" sz="1800" dirty="0">
                <a:latin typeface="Arial" panose="020B0604020202020204" pitchFamily="34" charset="0"/>
              </a:rPr>
              <a:t>Erano stati preparati inoltre alcuni </a:t>
            </a:r>
            <a:r>
              <a:rPr lang="it-IT" altLang="it-IT" sz="1800" b="1" dirty="0">
                <a:latin typeface="Arial" panose="020B0604020202020204" pitchFamily="34" charset="0"/>
              </a:rPr>
              <a:t>cartelloni colorati </a:t>
            </a:r>
            <a:r>
              <a:rPr lang="it-IT" altLang="it-IT" sz="1800" dirty="0">
                <a:latin typeface="Arial" panose="020B0604020202020204" pitchFamily="34" charset="0"/>
              </a:rPr>
              <a:t>su cui i bambini avrebbero scritto nel corso della mattinata: </a:t>
            </a:r>
          </a:p>
          <a:p>
            <a:pPr algn="ctr" eaLnBrk="1" hangingPunct="1">
              <a:spcBef>
                <a:spcPct val="0"/>
              </a:spcBef>
              <a:buFontTx/>
              <a:buNone/>
            </a:pPr>
            <a:r>
              <a:rPr lang="it-IT" altLang="it-IT" sz="1800" i="1" dirty="0">
                <a:latin typeface="Arial" panose="020B0604020202020204" pitchFamily="34" charset="0"/>
              </a:rPr>
              <a:t>-Parole nuove.</a:t>
            </a:r>
            <a:endParaRPr lang="it-IT" altLang="it-IT" sz="1800" dirty="0">
              <a:latin typeface="Arial" panose="020B0604020202020204" pitchFamily="34" charset="0"/>
            </a:endParaRPr>
          </a:p>
          <a:p>
            <a:pPr algn="ctr" eaLnBrk="1" hangingPunct="1">
              <a:spcBef>
                <a:spcPct val="0"/>
              </a:spcBef>
              <a:buFontTx/>
              <a:buNone/>
            </a:pPr>
            <a:r>
              <a:rPr lang="it-IT" altLang="it-IT" sz="1800" i="1" dirty="0">
                <a:latin typeface="Arial" panose="020B0604020202020204" pitchFamily="34" charset="0"/>
              </a:rPr>
              <a:t>-Si scioglie nell’acqua.</a:t>
            </a:r>
            <a:endParaRPr lang="it-IT" altLang="it-IT" sz="1800" dirty="0">
              <a:latin typeface="Arial" panose="020B0604020202020204" pitchFamily="34" charset="0"/>
            </a:endParaRPr>
          </a:p>
          <a:p>
            <a:pPr algn="ctr" eaLnBrk="1" hangingPunct="1">
              <a:spcBef>
                <a:spcPct val="0"/>
              </a:spcBef>
              <a:buFontTx/>
              <a:buNone/>
            </a:pPr>
            <a:r>
              <a:rPr lang="it-IT" altLang="it-IT" sz="1800" i="1" dirty="0">
                <a:latin typeface="Arial" panose="020B0604020202020204" pitchFamily="34" charset="0"/>
              </a:rPr>
              <a:t>-Non si scioglie nell’acqua.</a:t>
            </a:r>
            <a:endParaRPr lang="it-IT" altLang="it-IT" sz="1800" dirty="0">
              <a:latin typeface="Arial" panose="020B0604020202020204" pitchFamily="34" charset="0"/>
            </a:endParaRPr>
          </a:p>
          <a:p>
            <a:pPr algn="ctr" eaLnBrk="1" hangingPunct="1">
              <a:spcBef>
                <a:spcPct val="0"/>
              </a:spcBef>
              <a:buFontTx/>
              <a:buNone/>
            </a:pPr>
            <a:endParaRPr lang="it-IT" altLang="it-IT" sz="1800" dirty="0">
              <a:latin typeface="Arial" panose="020B0604020202020204" pitchFamily="34" charset="0"/>
            </a:endParaRPr>
          </a:p>
        </p:txBody>
      </p:sp>
      <p:sp>
        <p:nvSpPr>
          <p:cNvPr id="3" name="CasellaDiTesto 2"/>
          <p:cNvSpPr txBox="1">
            <a:spLocks noChangeArrowheads="1"/>
          </p:cNvSpPr>
          <p:nvPr/>
        </p:nvSpPr>
        <p:spPr bwMode="auto">
          <a:xfrm>
            <a:off x="1494972" y="3568720"/>
            <a:ext cx="8964613"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t-IT" altLang="it-IT" sz="1600">
                <a:latin typeface="Arial" panose="020B0604020202020204" pitchFamily="34" charset="0"/>
              </a:rPr>
              <a:t>Per l’argomento dei </a:t>
            </a:r>
            <a:r>
              <a:rPr lang="it-IT" altLang="it-IT" sz="1600" b="1">
                <a:latin typeface="Arial" panose="020B0604020202020204" pitchFamily="34" charset="0"/>
              </a:rPr>
              <a:t>miscugli eterogenei</a:t>
            </a:r>
            <a:r>
              <a:rPr lang="it-IT" altLang="it-IT" sz="1600">
                <a:latin typeface="Arial" panose="020B0604020202020204" pitchFamily="34" charset="0"/>
              </a:rPr>
              <a:t>, ad esempio, sono state fatti preparare:</a:t>
            </a:r>
          </a:p>
          <a:p>
            <a:pPr algn="ctr" eaLnBrk="1" hangingPunct="1">
              <a:spcBef>
                <a:spcPct val="0"/>
              </a:spcBef>
              <a:buFontTx/>
              <a:buNone/>
            </a:pPr>
            <a:r>
              <a:rPr lang="it-IT" altLang="it-IT" sz="1600">
                <a:latin typeface="Arial" panose="020B0604020202020204" pitchFamily="34" charset="0"/>
              </a:rPr>
              <a:t>- miscuglio di sabbia e sale grosso da cucina (in un piattino di carta);</a:t>
            </a:r>
          </a:p>
          <a:p>
            <a:pPr algn="ctr" eaLnBrk="1" hangingPunct="1">
              <a:spcBef>
                <a:spcPct val="0"/>
              </a:spcBef>
              <a:buFontTx/>
              <a:buNone/>
            </a:pPr>
            <a:r>
              <a:rPr lang="it-IT" altLang="it-IT" sz="1600">
                <a:latin typeface="Arial" panose="020B0604020202020204" pitchFamily="34" charset="0"/>
              </a:rPr>
              <a:t>- miscuglio di sabbia e sale fino (o zucchero) (in un piattino di carta);</a:t>
            </a:r>
          </a:p>
          <a:p>
            <a:pPr algn="ctr" eaLnBrk="1" hangingPunct="1">
              <a:spcBef>
                <a:spcPct val="0"/>
              </a:spcBef>
              <a:buFontTx/>
              <a:buNone/>
            </a:pPr>
            <a:r>
              <a:rPr lang="it-IT" altLang="it-IT" sz="1600">
                <a:latin typeface="Arial" panose="020B0604020202020204" pitchFamily="34" charset="0"/>
              </a:rPr>
              <a:t>- miscuglio di sabbia e polvere di ferro (in un recipiente di vetro da laboratorio);</a:t>
            </a:r>
          </a:p>
          <a:p>
            <a:pPr algn="ctr" eaLnBrk="1" hangingPunct="1">
              <a:spcBef>
                <a:spcPct val="0"/>
              </a:spcBef>
              <a:buFontTx/>
              <a:buChar char="-"/>
            </a:pPr>
            <a:r>
              <a:rPr lang="it-IT" altLang="it-IT" sz="1600">
                <a:latin typeface="Arial" panose="020B0604020202020204" pitchFamily="34" charset="0"/>
              </a:rPr>
              <a:t>miscela di acqua e olio (in un bicchiere);</a:t>
            </a:r>
          </a:p>
          <a:p>
            <a:pPr algn="ctr" eaLnBrk="1" hangingPunct="1">
              <a:spcBef>
                <a:spcPct val="0"/>
              </a:spcBef>
              <a:buFontTx/>
              <a:buChar char="-"/>
            </a:pPr>
            <a:endParaRPr lang="it-IT" altLang="it-IT" sz="1600">
              <a:latin typeface="Arial" panose="020B0604020202020204" pitchFamily="34" charset="0"/>
            </a:endParaRPr>
          </a:p>
          <a:p>
            <a:pPr algn="ctr" eaLnBrk="1" hangingPunct="1">
              <a:spcBef>
                <a:spcPct val="0"/>
              </a:spcBef>
              <a:buFontTx/>
              <a:buNone/>
            </a:pPr>
            <a:r>
              <a:rPr lang="it-IT" altLang="it-IT" sz="1600">
                <a:latin typeface="Arial" panose="020B0604020202020204" pitchFamily="34" charset="0"/>
              </a:rPr>
              <a:t>Mentre per la parte delle </a:t>
            </a:r>
            <a:r>
              <a:rPr lang="it-IT" altLang="it-IT" sz="1600" b="1">
                <a:latin typeface="Arial" panose="020B0604020202020204" pitchFamily="34" charset="0"/>
              </a:rPr>
              <a:t>soluzioni</a:t>
            </a:r>
            <a:r>
              <a:rPr lang="it-IT" altLang="it-IT" sz="1600">
                <a:latin typeface="Arial" panose="020B0604020202020204" pitchFamily="34" charset="0"/>
              </a:rPr>
              <a:t> sono state preparate, sempre dai bambini:</a:t>
            </a:r>
          </a:p>
          <a:p>
            <a:pPr algn="ctr" eaLnBrk="1" hangingPunct="1">
              <a:spcBef>
                <a:spcPct val="0"/>
              </a:spcBef>
              <a:buFontTx/>
              <a:buNone/>
            </a:pPr>
            <a:r>
              <a:rPr lang="it-IT" altLang="it-IT" sz="1600">
                <a:latin typeface="Arial" panose="020B0604020202020204" pitchFamily="34" charset="0"/>
              </a:rPr>
              <a:t>- soluzione di acqua e zucchero (usando bicchieri e cucchiai di plastica);</a:t>
            </a:r>
          </a:p>
          <a:p>
            <a:pPr algn="ctr" eaLnBrk="1" hangingPunct="1">
              <a:spcBef>
                <a:spcPct val="0"/>
              </a:spcBef>
              <a:buFontTx/>
              <a:buNone/>
            </a:pPr>
            <a:r>
              <a:rPr lang="it-IT" altLang="it-IT" sz="1600">
                <a:latin typeface="Arial" panose="020B0604020202020204" pitchFamily="34" charset="0"/>
              </a:rPr>
              <a:t>- soluzione di acqua distillata e bicromato di potassio (usando una provetta e una spatolina);</a:t>
            </a:r>
          </a:p>
          <a:p>
            <a:pPr algn="ctr" eaLnBrk="1" hangingPunct="1">
              <a:spcBef>
                <a:spcPct val="0"/>
              </a:spcBef>
              <a:buFontTx/>
              <a:buNone/>
            </a:pPr>
            <a:r>
              <a:rPr lang="it-IT" altLang="it-IT" sz="1600">
                <a:latin typeface="Arial" panose="020B0604020202020204" pitchFamily="34" charset="0"/>
              </a:rPr>
              <a:t>- soluzione di acqua distillata e permanganato di potassio (usando una provetta e una spatolina);</a:t>
            </a:r>
          </a:p>
          <a:p>
            <a:pPr algn="ctr" eaLnBrk="1" hangingPunct="1">
              <a:spcBef>
                <a:spcPct val="0"/>
              </a:spcBef>
              <a:buFontTx/>
              <a:buNone/>
            </a:pPr>
            <a:r>
              <a:rPr lang="it-IT" altLang="it-IT" sz="1600">
                <a:latin typeface="Arial" panose="020B0604020202020204" pitchFamily="34" charset="0"/>
              </a:rPr>
              <a:t>- soluzione di acqua e sale (usando un barattolino da cucina e un cucchiaio di alluminio).</a:t>
            </a:r>
          </a:p>
          <a:p>
            <a:pPr algn="ctr" eaLnBrk="1" hangingPunct="1">
              <a:spcBef>
                <a:spcPct val="0"/>
              </a:spcBef>
              <a:buFontTx/>
              <a:buNone/>
            </a:pPr>
            <a:endParaRPr lang="it-IT" altLang="it-IT" sz="1600">
              <a:latin typeface="Arial" panose="020B0604020202020204" pitchFamily="34" charset="0"/>
            </a:endParaRPr>
          </a:p>
        </p:txBody>
      </p:sp>
      <p:sp>
        <p:nvSpPr>
          <p:cNvPr id="4" name="CasellaDiTesto 3"/>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Tree>
    <p:extLst>
      <p:ext uri="{BB962C8B-B14F-4D97-AF65-F5344CB8AC3E}">
        <p14:creationId xmlns:p14="http://schemas.microsoft.com/office/powerpoint/2010/main" val="2759828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28" y="-97016"/>
            <a:ext cx="8766629" cy="65749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CasellaDiTesto 2"/>
          <p:cNvSpPr txBox="1"/>
          <p:nvPr/>
        </p:nvSpPr>
        <p:spPr>
          <a:xfrm>
            <a:off x="1501342" y="6477956"/>
            <a:ext cx="9148402" cy="369332"/>
          </a:xfrm>
          <a:prstGeom prst="rect">
            <a:avLst/>
          </a:prstGeom>
          <a:noFill/>
        </p:spPr>
        <p:txBody>
          <a:bodyPr wrap="none" rtlCol="0">
            <a:spAutoFit/>
          </a:bodyPr>
          <a:lstStyle/>
          <a:p>
            <a:r>
              <a:rPr lang="it-IT" dirty="0" smtClean="0"/>
              <a:t>Valentina Domenici – Università di Pisa – appunti dal corso di Scienze della Formazione Primaria</a:t>
            </a:r>
            <a:endParaRPr lang="it-IT" dirty="0"/>
          </a:p>
        </p:txBody>
      </p:sp>
    </p:spTree>
    <p:extLst>
      <p:ext uri="{BB962C8B-B14F-4D97-AF65-F5344CB8AC3E}">
        <p14:creationId xmlns:p14="http://schemas.microsoft.com/office/powerpoint/2010/main" val="2208947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2105</Words>
  <Application>Microsoft Office PowerPoint</Application>
  <PresentationFormat>Widescreen</PresentationFormat>
  <Paragraphs>123</Paragraphs>
  <Slides>13</Slides>
  <Notes>5</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13</vt:i4>
      </vt:variant>
    </vt:vector>
  </HeadingPairs>
  <TitlesOfParts>
    <vt:vector size="21" baseType="lpstr">
      <vt:lpstr>Arial Unicode MS</vt:lpstr>
      <vt:lpstr>Arial</vt:lpstr>
      <vt:lpstr>Calibri</vt:lpstr>
      <vt:lpstr>Calibri Light</vt:lpstr>
      <vt:lpstr>Georgia</vt:lpstr>
      <vt:lpstr>Tahoma</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Ruolo centrale dei bambini nel rapporto futuro tra Scienza e Società</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Domenici</dc:creator>
  <cp:lastModifiedBy>Domenici</cp:lastModifiedBy>
  <cp:revision>12</cp:revision>
  <dcterms:created xsi:type="dcterms:W3CDTF">2020-06-13T09:38:57Z</dcterms:created>
  <dcterms:modified xsi:type="dcterms:W3CDTF">2020-06-13T10:21:22Z</dcterms:modified>
</cp:coreProperties>
</file>