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3" r:id="rId7"/>
    <p:sldId id="264" r:id="rId8"/>
    <p:sldId id="262" r:id="rId9"/>
    <p:sldId id="265" r:id="rId10"/>
    <p:sldId id="274" r:id="rId11"/>
    <p:sldId id="271" r:id="rId12"/>
    <p:sldId id="275"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it-IT" smtClean="0"/>
              <a:t>Fare clic per modificare lo stile del titolo</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ED7956CE-83D1-4150-B5D3-C60C5AA7AABF}" type="datetimeFigureOut">
              <a:rPr lang="it-IT" smtClean="0"/>
              <a:t>08/05/2020</a:t>
            </a:fld>
            <a:endParaRPr lang="it-IT"/>
          </a:p>
        </p:txBody>
      </p:sp>
      <p:sp>
        <p:nvSpPr>
          <p:cNvPr id="5" name="Footer Placeholder 4"/>
          <p:cNvSpPr>
            <a:spLocks noGrp="1"/>
          </p:cNvSpPr>
          <p:nvPr>
            <p:ph type="ftr" sz="quarter" idx="11"/>
          </p:nvPr>
        </p:nvSpPr>
        <p:spPr>
          <a:xfrm>
            <a:off x="1876424" y="5410201"/>
            <a:ext cx="5124886" cy="365125"/>
          </a:xfrm>
        </p:spPr>
        <p:txBody>
          <a:bodyPr/>
          <a:lstStyle/>
          <a:p>
            <a:endParaRPr lang="it-IT"/>
          </a:p>
        </p:txBody>
      </p:sp>
      <p:sp>
        <p:nvSpPr>
          <p:cNvPr id="6" name="Slide Number Placeholder 5"/>
          <p:cNvSpPr>
            <a:spLocks noGrp="1"/>
          </p:cNvSpPr>
          <p:nvPr>
            <p:ph type="sldNum" sz="quarter" idx="12"/>
          </p:nvPr>
        </p:nvSpPr>
        <p:spPr>
          <a:xfrm>
            <a:off x="9896911" y="5410199"/>
            <a:ext cx="771089" cy="365125"/>
          </a:xfrm>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26527477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it-IT" smtClean="0"/>
              <a:t>Fare clic sull'icona per inserire un'immagine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D7956CE-83D1-4150-B5D3-C60C5AA7AABF}" type="datetimeFigureOut">
              <a:rPr lang="it-IT" smtClean="0"/>
              <a:t>08/05/2020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1048162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D7956CE-83D1-4150-B5D3-C60C5AA7AABF}" type="datetimeFigureOut">
              <a:rPr lang="it-IT" smtClean="0"/>
              <a:t>08/05/2020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2032259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it-IT" smtClean="0"/>
              <a:t>Fare clic per modificare lo stile del titolo</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D7956CE-83D1-4150-B5D3-C60C5AA7AABF}" type="datetimeFigureOut">
              <a:rPr lang="it-IT" smtClean="0"/>
              <a:t>08/05/2020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7594DB-D861-4CA3-8362-EB9232A8B861}" type="slidenum">
              <a:rPr lang="it-IT" smtClean="0"/>
              <a:t>‹N›</a:t>
            </a:fld>
            <a:endParaRPr lang="it-IT"/>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596418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D7956CE-83D1-4150-B5D3-C60C5AA7AABF}" type="datetimeFigureOut">
              <a:rPr lang="it-IT" smtClean="0"/>
              <a:t>08/05/2020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1354173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it-IT" smtClean="0"/>
              <a:t>Fare clic per modificare lo stile del titolo</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ED7956CE-83D1-4150-B5D3-C60C5AA7AABF}" type="datetimeFigureOut">
              <a:rPr lang="it-IT" smtClean="0"/>
              <a:t>08/05/2020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28734225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it-IT" smtClean="0"/>
              <a:t>Fare clic per modificare lo stile del titolo</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smtClean="0"/>
              <a:t>Fare clic sull'icona per inserire un'immagine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smtClean="0"/>
              <a:t>Fare clic sull'icona per inserire un'immagine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it-IT" smtClean="0"/>
              <a:t>Fare clic sull'icona per inserire un'immagine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ED7956CE-83D1-4150-B5D3-C60C5AA7AABF}" type="datetimeFigureOut">
              <a:rPr lang="it-IT" smtClean="0"/>
              <a:t>08/05/2020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1525959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D7956CE-83D1-4150-B5D3-C60C5AA7AABF}" type="datetimeFigureOut">
              <a:rPr lang="it-IT" smtClean="0"/>
              <a:t>08/05/2020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37821155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D7956CE-83D1-4150-B5D3-C60C5AA7AABF}" type="datetimeFigureOut">
              <a:rPr lang="it-IT" smtClean="0"/>
              <a:t>08/05/2020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297163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ED7956CE-83D1-4150-B5D3-C60C5AA7AABF}" type="datetimeFigureOut">
              <a:rPr lang="it-IT" smtClean="0"/>
              <a:t>08/05/2020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1431077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ED7956CE-83D1-4150-B5D3-C60C5AA7AABF}" type="datetimeFigureOut">
              <a:rPr lang="it-IT" smtClean="0"/>
              <a:t>08/05/2020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1737431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ED7956CE-83D1-4150-B5D3-C60C5AA7AABF}" type="datetimeFigureOut">
              <a:rPr lang="it-IT" smtClean="0"/>
              <a:t>08/05/2020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268510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141410" y="3073397"/>
            <a:ext cx="4878391" cy="271780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172200" y="3073397"/>
            <a:ext cx="4875210" cy="2717801"/>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ED7956CE-83D1-4150-B5D3-C60C5AA7AABF}" type="datetimeFigureOut">
              <a:rPr lang="it-IT" smtClean="0"/>
              <a:t>08/05/2020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2642652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ED7956CE-83D1-4150-B5D3-C60C5AA7AABF}" type="datetimeFigureOut">
              <a:rPr lang="it-IT" smtClean="0"/>
              <a:t>08/05/2020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17774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7956CE-83D1-4150-B5D3-C60C5AA7AABF}" type="datetimeFigureOut">
              <a:rPr lang="it-IT" smtClean="0"/>
              <a:t>08/05/2020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1823145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it-IT" smtClean="0"/>
              <a:t>Fare clic per modificare lo stile del titolo</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D7956CE-83D1-4150-B5D3-C60C5AA7AABF}" type="datetimeFigureOut">
              <a:rPr lang="it-IT" smtClean="0"/>
              <a:t>08/05/2020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3328684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ED7956CE-83D1-4150-B5D3-C60C5AA7AABF}" type="datetimeFigureOut">
              <a:rPr lang="it-IT" smtClean="0"/>
              <a:t>08/05/2020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167594DB-D861-4CA3-8362-EB9232A8B861}" type="slidenum">
              <a:rPr lang="it-IT" smtClean="0"/>
              <a:t>‹N›</a:t>
            </a:fld>
            <a:endParaRPr lang="it-IT"/>
          </a:p>
        </p:txBody>
      </p:sp>
    </p:spTree>
    <p:extLst>
      <p:ext uri="{BB962C8B-B14F-4D97-AF65-F5344CB8AC3E}">
        <p14:creationId xmlns:p14="http://schemas.microsoft.com/office/powerpoint/2010/main" val="3944323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D7956CE-83D1-4150-B5D3-C60C5AA7AABF}" type="datetimeFigureOut">
              <a:rPr lang="it-IT" smtClean="0"/>
              <a:t>08/05/2020</a:t>
            </a:fld>
            <a:endParaRPr lang="it-IT"/>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67594DB-D861-4CA3-8362-EB9232A8B861}" type="slidenum">
              <a:rPr lang="it-IT" smtClean="0"/>
              <a:t>‹N›</a:t>
            </a:fld>
            <a:endParaRPr lang="it-IT"/>
          </a:p>
        </p:txBody>
      </p:sp>
    </p:spTree>
    <p:extLst>
      <p:ext uri="{BB962C8B-B14F-4D97-AF65-F5344CB8AC3E}">
        <p14:creationId xmlns:p14="http://schemas.microsoft.com/office/powerpoint/2010/main" val="3599526515"/>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youtu.be/9VVjNMoFwRA" TargetMode="External"/><Relationship Id="rId2" Type="http://schemas.openxmlformats.org/officeDocument/2006/relationships/hyperlink" Target="https://youtu.be/zLnEJON3UDs" TargetMode="External"/><Relationship Id="rId1" Type="http://schemas.openxmlformats.org/officeDocument/2006/relationships/slideLayout" Target="../slideLayouts/slideLayout2.xml"/><Relationship Id="rId5" Type="http://schemas.openxmlformats.org/officeDocument/2006/relationships/hyperlink" Target="https://youtu.be/hX9v53UIub0" TargetMode="External"/><Relationship Id="rId4" Type="http://schemas.openxmlformats.org/officeDocument/2006/relationships/hyperlink" Target="https://youtu.be/pJrH78AKhH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2" Type="http://schemas.openxmlformats.org/officeDocument/2006/relationships/hyperlink" Target="https://youtu.be/hX9v53UIub0"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843081" y="959786"/>
            <a:ext cx="9144000" cy="2387600"/>
          </a:xfrm>
        </p:spPr>
        <p:txBody>
          <a:bodyPr/>
          <a:lstStyle/>
          <a:p>
            <a:pPr algn="ctr"/>
            <a:r>
              <a:rPr lang="it-IT" dirty="0" smtClean="0">
                <a:solidFill>
                  <a:schemeClr val="accent1">
                    <a:lumMod val="60000"/>
                    <a:lumOff val="40000"/>
                  </a:schemeClr>
                </a:solidFill>
              </a:rPr>
              <a:t>Esperienza VIRTUALE SULLA SPETTROSCOPIA DI FLUORESCENZA</a:t>
            </a:r>
            <a:endParaRPr lang="it-IT" dirty="0">
              <a:solidFill>
                <a:schemeClr val="accent1">
                  <a:lumMod val="60000"/>
                  <a:lumOff val="40000"/>
                </a:schemeClr>
              </a:solidFill>
            </a:endParaRPr>
          </a:p>
        </p:txBody>
      </p:sp>
      <p:sp>
        <p:nvSpPr>
          <p:cNvPr id="3" name="Sottotitolo 2"/>
          <p:cNvSpPr>
            <a:spLocks noGrp="1"/>
          </p:cNvSpPr>
          <p:nvPr>
            <p:ph type="subTitle" idx="1"/>
          </p:nvPr>
        </p:nvSpPr>
        <p:spPr>
          <a:xfrm>
            <a:off x="2620369" y="4585837"/>
            <a:ext cx="7378890" cy="1954852"/>
          </a:xfrm>
        </p:spPr>
        <p:txBody>
          <a:bodyPr/>
          <a:lstStyle/>
          <a:p>
            <a:pPr algn="ctr"/>
            <a:r>
              <a:rPr lang="it-IT" i="1" dirty="0" smtClean="0"/>
              <a:t>Dipartimenti di Chimica e Chimica Industriale </a:t>
            </a:r>
            <a:endParaRPr lang="it-IT" i="1" dirty="0"/>
          </a:p>
          <a:p>
            <a:pPr algn="ctr"/>
            <a:endParaRPr lang="it-IT" i="1" dirty="0" smtClean="0"/>
          </a:p>
          <a:p>
            <a:pPr algn="ctr"/>
            <a:r>
              <a:rPr lang="it-IT" i="1" dirty="0" smtClean="0"/>
              <a:t>Appunti di CHIMICA FISICA e LABORATORIO</a:t>
            </a:r>
            <a:endParaRPr lang="it-IT" i="1" dirty="0"/>
          </a:p>
        </p:txBody>
      </p:sp>
      <p:sp>
        <p:nvSpPr>
          <p:cNvPr id="4" name="CasellaDiTesto 3"/>
          <p:cNvSpPr txBox="1"/>
          <p:nvPr/>
        </p:nvSpPr>
        <p:spPr>
          <a:xfrm>
            <a:off x="4759255" y="3735779"/>
            <a:ext cx="2673489" cy="461665"/>
          </a:xfrm>
          <a:prstGeom prst="rect">
            <a:avLst/>
          </a:prstGeom>
          <a:noFill/>
        </p:spPr>
        <p:txBody>
          <a:bodyPr wrap="none" rtlCol="0">
            <a:spAutoFit/>
          </a:bodyPr>
          <a:lstStyle/>
          <a:p>
            <a:r>
              <a:rPr lang="it-IT" sz="2400" b="1" dirty="0" smtClean="0"/>
              <a:t>Valentina Domenici</a:t>
            </a:r>
            <a:endParaRPr lang="it-IT" sz="2400" b="1" dirty="0"/>
          </a:p>
        </p:txBody>
      </p:sp>
      <p:pic>
        <p:nvPicPr>
          <p:cNvPr id="5" name="Immagin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30238" y="4792513"/>
            <a:ext cx="1713687" cy="1748176"/>
          </a:xfrm>
          <a:prstGeom prst="rect">
            <a:avLst/>
          </a:prstGeom>
        </p:spPr>
      </p:pic>
      <p:sp>
        <p:nvSpPr>
          <p:cNvPr id="7"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Tree>
    <p:extLst>
      <p:ext uri="{BB962C8B-B14F-4D97-AF65-F5344CB8AC3E}">
        <p14:creationId xmlns:p14="http://schemas.microsoft.com/office/powerpoint/2010/main" val="19450920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1141413" y="604870"/>
            <a:ext cx="9905998" cy="1478570"/>
          </a:xfrm>
        </p:spPr>
        <p:txBody>
          <a:bodyPr>
            <a:normAutofit/>
          </a:bodyPr>
          <a:lstStyle/>
          <a:p>
            <a:pPr algn="ctr"/>
            <a:r>
              <a:rPr lang="it-IT" dirty="0" smtClean="0">
                <a:solidFill>
                  <a:schemeClr val="accent6">
                    <a:lumMod val="40000"/>
                    <a:lumOff val="60000"/>
                  </a:schemeClr>
                </a:solidFill>
              </a:rPr>
              <a:t>SPETTRI DI ECCITAZIONE/EMISSIONE DELLA RODAMINA B</a:t>
            </a:r>
            <a:endParaRPr lang="it-IT" dirty="0">
              <a:solidFill>
                <a:schemeClr val="accent6">
                  <a:lumMod val="40000"/>
                  <a:lumOff val="60000"/>
                </a:schemeClr>
              </a:solidFill>
            </a:endParaRPr>
          </a:p>
        </p:txBody>
      </p:sp>
      <p:sp>
        <p:nvSpPr>
          <p:cNvPr id="7" name="CasellaDiTesto 6"/>
          <p:cNvSpPr txBox="1"/>
          <p:nvPr/>
        </p:nvSpPr>
        <p:spPr>
          <a:xfrm>
            <a:off x="2006221" y="2422849"/>
            <a:ext cx="7786734" cy="3416320"/>
          </a:xfrm>
          <a:prstGeom prst="rect">
            <a:avLst/>
          </a:prstGeom>
          <a:noFill/>
        </p:spPr>
        <p:txBody>
          <a:bodyPr wrap="square" rtlCol="0">
            <a:spAutoFit/>
          </a:bodyPr>
          <a:lstStyle/>
          <a:p>
            <a:pPr algn="ctr"/>
            <a:r>
              <a:rPr lang="it-IT" b="1" dirty="0" smtClean="0"/>
              <a:t>Osservazione della fluorescenza (quantitativa):</a:t>
            </a:r>
          </a:p>
          <a:p>
            <a:pPr algn="ctr"/>
            <a:endParaRPr lang="it-IT" dirty="0"/>
          </a:p>
          <a:p>
            <a:pPr marL="285750" indent="-285750" algn="ctr">
              <a:buFont typeface="Arial" panose="020B0604020202020204" pitchFamily="34" charset="0"/>
              <a:buChar char="•"/>
            </a:pPr>
            <a:r>
              <a:rPr lang="it-IT" dirty="0" smtClean="0"/>
              <a:t>Avendo a disposizione un file con gli spettri di eccitazione e gli spettri di emissione ottenuti in diverse condizioni sperimentali su una delle soluzioni preparate (soluzione diluita), osservare le caratteristiche degli spettri di emissione (lunghezza d’onda del massimo di emissione, intensità di emissione in funzione della lunghezza d’onda di eccitazione (</a:t>
            </a:r>
            <a:r>
              <a:rPr lang="it-IT" dirty="0" err="1" smtClean="0">
                <a:latin typeface="Symbol" panose="05050102010706020507" pitchFamily="18" charset="2"/>
              </a:rPr>
              <a:t>l</a:t>
            </a:r>
            <a:r>
              <a:rPr lang="it-IT" baseline="-25000" dirty="0" err="1" smtClean="0"/>
              <a:t>ex</a:t>
            </a:r>
            <a:r>
              <a:rPr lang="it-IT" dirty="0" smtClean="0"/>
              <a:t>).</a:t>
            </a:r>
          </a:p>
          <a:p>
            <a:pPr algn="ctr"/>
            <a:endParaRPr lang="it-IT" dirty="0"/>
          </a:p>
          <a:p>
            <a:pPr marL="285750" indent="-285750" algn="ctr">
              <a:buFont typeface="Arial" panose="020B0604020202020204" pitchFamily="34" charset="0"/>
              <a:buChar char="•"/>
            </a:pPr>
            <a:r>
              <a:rPr lang="it-IT" dirty="0" smtClean="0"/>
              <a:t>Confrontare gli spettri di emissione con uno spettro di eccitazione (</a:t>
            </a:r>
            <a:r>
              <a:rPr lang="it-IT" dirty="0" err="1" smtClean="0">
                <a:latin typeface="Symbol" panose="05050102010706020507" pitchFamily="18" charset="2"/>
              </a:rPr>
              <a:t>l</a:t>
            </a:r>
            <a:r>
              <a:rPr lang="it-IT" baseline="-25000" dirty="0" err="1" smtClean="0"/>
              <a:t>em</a:t>
            </a:r>
            <a:r>
              <a:rPr lang="it-IT" dirty="0" smtClean="0"/>
              <a:t>=580nm) e confrontarlo anche con uno spettro di assorbimento opportunamente scalato.</a:t>
            </a:r>
          </a:p>
        </p:txBody>
      </p:sp>
      <p:sp>
        <p:nvSpPr>
          <p:cNvPr id="8"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Tree>
    <p:extLst>
      <p:ext uri="{BB962C8B-B14F-4D97-AF65-F5344CB8AC3E}">
        <p14:creationId xmlns:p14="http://schemas.microsoft.com/office/powerpoint/2010/main" val="28994946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1157657" y="309903"/>
            <a:ext cx="9905998" cy="1478570"/>
          </a:xfrm>
        </p:spPr>
        <p:txBody>
          <a:bodyPr>
            <a:normAutofit/>
          </a:bodyPr>
          <a:lstStyle/>
          <a:p>
            <a:pPr algn="ctr"/>
            <a:r>
              <a:rPr lang="it-IT" dirty="0" smtClean="0">
                <a:solidFill>
                  <a:schemeClr val="accent6">
                    <a:lumMod val="40000"/>
                    <a:lumOff val="60000"/>
                  </a:schemeClr>
                </a:solidFill>
              </a:rPr>
              <a:t>Spettri di eccitazione / emissione della rodamina B</a:t>
            </a:r>
            <a:endParaRPr lang="it-IT" dirty="0">
              <a:solidFill>
                <a:schemeClr val="accent6">
                  <a:lumMod val="40000"/>
                  <a:lumOff val="60000"/>
                </a:schemeClr>
              </a:solidFill>
            </a:endParaRPr>
          </a:p>
        </p:txBody>
      </p:sp>
      <p:sp>
        <p:nvSpPr>
          <p:cNvPr id="7" name="CasellaDiTesto 6"/>
          <p:cNvSpPr txBox="1"/>
          <p:nvPr/>
        </p:nvSpPr>
        <p:spPr>
          <a:xfrm>
            <a:off x="1157657" y="3562010"/>
            <a:ext cx="10235381" cy="2862322"/>
          </a:xfrm>
          <a:prstGeom prst="rect">
            <a:avLst/>
          </a:prstGeom>
          <a:noFill/>
        </p:spPr>
        <p:txBody>
          <a:bodyPr wrap="square" rtlCol="0">
            <a:spAutoFit/>
          </a:bodyPr>
          <a:lstStyle/>
          <a:p>
            <a:pPr algn="ctr"/>
            <a:r>
              <a:rPr lang="it-IT" b="1" dirty="0" smtClean="0"/>
              <a:t>Aspetti su cui porre l’attenzione</a:t>
            </a:r>
            <a:endParaRPr lang="it-IT" dirty="0" smtClean="0"/>
          </a:p>
          <a:p>
            <a:pPr algn="ctr"/>
            <a:endParaRPr lang="it-IT" dirty="0" smtClean="0"/>
          </a:p>
          <a:p>
            <a:pPr marL="285750" indent="-285750" algn="ctr">
              <a:buFontTx/>
              <a:buChar char="-"/>
            </a:pPr>
            <a:r>
              <a:rPr lang="it-IT" dirty="0" smtClean="0"/>
              <a:t>La posizione dello spettro di emissione non dipende dalla lunghezza d’onda della luce assorbita.</a:t>
            </a:r>
          </a:p>
          <a:p>
            <a:pPr marL="285750" indent="-285750" algn="ctr">
              <a:buFontTx/>
              <a:buChar char="-"/>
            </a:pPr>
            <a:endParaRPr lang="it-IT" dirty="0"/>
          </a:p>
          <a:p>
            <a:pPr marL="285750" indent="-285750" algn="ctr">
              <a:buFontTx/>
              <a:buChar char="-"/>
            </a:pPr>
            <a:r>
              <a:rPr lang="it-IT" dirty="0" smtClean="0"/>
              <a:t>Lo spettro di emissione è sempre spostato verso lunghezze d’onda maggiori rispetto alla banda di assorbimento.</a:t>
            </a:r>
          </a:p>
          <a:p>
            <a:pPr marL="285750" indent="-285750" algn="ctr">
              <a:buFontTx/>
              <a:buChar char="-"/>
            </a:pPr>
            <a:endParaRPr lang="it-IT" dirty="0"/>
          </a:p>
          <a:p>
            <a:pPr marL="285750" indent="-285750" algn="ctr">
              <a:buFontTx/>
              <a:buChar char="-"/>
            </a:pPr>
            <a:r>
              <a:rPr lang="it-IT" dirty="0" smtClean="0"/>
              <a:t>Quali altre caratteristiche hanno gli spettri di emissione rispetto allo spettro di assorbimento?</a:t>
            </a:r>
            <a:endParaRPr lang="it-IT" dirty="0"/>
          </a:p>
        </p:txBody>
      </p:sp>
      <p:sp>
        <p:nvSpPr>
          <p:cNvPr id="6" name="Rettangolo arrotondato 5"/>
          <p:cNvSpPr/>
          <p:nvPr/>
        </p:nvSpPr>
        <p:spPr>
          <a:xfrm>
            <a:off x="2226480" y="2024813"/>
            <a:ext cx="8097734" cy="13008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QUARTO OBIETTIVO:</a:t>
            </a:r>
          </a:p>
          <a:p>
            <a:pPr algn="ctr"/>
            <a:endParaRPr lang="it-IT" dirty="0"/>
          </a:p>
          <a:p>
            <a:pPr algn="ctr"/>
            <a:r>
              <a:rPr lang="it-IT" dirty="0" smtClean="0"/>
              <a:t>Estrarre il maggior numero di informazioni dagli spettri di emissione  della rodamina B seguendo le indicazioni date.</a:t>
            </a:r>
            <a:endParaRPr lang="it-IT" dirty="0"/>
          </a:p>
        </p:txBody>
      </p:sp>
      <p:sp>
        <p:nvSpPr>
          <p:cNvPr id="8"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Tree>
    <p:extLst>
      <p:ext uri="{BB962C8B-B14F-4D97-AF65-F5344CB8AC3E}">
        <p14:creationId xmlns:p14="http://schemas.microsoft.com/office/powerpoint/2010/main" val="18346384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141412" y="2249487"/>
            <a:ext cx="9905999" cy="4096722"/>
          </a:xfrm>
        </p:spPr>
        <p:txBody>
          <a:bodyPr/>
          <a:lstStyle/>
          <a:p>
            <a:pPr marL="0" indent="0">
              <a:buNone/>
            </a:pPr>
            <a:r>
              <a:rPr lang="it-IT" dirty="0" smtClean="0"/>
              <a:t>Materiale di supporto di introduzione al laboratorio virtuale:</a:t>
            </a:r>
          </a:p>
          <a:p>
            <a:pPr marL="0" indent="0">
              <a:buNone/>
            </a:pPr>
            <a:r>
              <a:rPr lang="it-IT" dirty="0" smtClean="0"/>
              <a:t>Link: </a:t>
            </a:r>
            <a:r>
              <a:rPr lang="it-IT" dirty="0" smtClean="0">
                <a:hlinkClick r:id="rId2"/>
              </a:rPr>
              <a:t>https://youtu.be/zLnEJON3UDs </a:t>
            </a:r>
            <a:endParaRPr lang="it-IT" dirty="0" smtClean="0"/>
          </a:p>
          <a:p>
            <a:pPr marL="0" indent="0">
              <a:buNone/>
            </a:pPr>
            <a:r>
              <a:rPr lang="it-IT" dirty="0" smtClean="0"/>
              <a:t>Link: </a:t>
            </a:r>
            <a:r>
              <a:rPr lang="it-IT" dirty="0" smtClean="0">
                <a:hlinkClick r:id="rId3"/>
              </a:rPr>
              <a:t>https://youtu.be/9VVjNMoFwRA </a:t>
            </a:r>
            <a:endParaRPr lang="it-IT" dirty="0" smtClean="0"/>
          </a:p>
          <a:p>
            <a:pPr marL="0" indent="0">
              <a:buNone/>
            </a:pPr>
            <a:r>
              <a:rPr lang="it-IT" dirty="0" smtClean="0"/>
              <a:t>Link: </a:t>
            </a:r>
            <a:r>
              <a:rPr lang="it-IT" dirty="0" smtClean="0">
                <a:hlinkClick r:id="rId4"/>
              </a:rPr>
              <a:t>https://youtu.be/pJrH78AKhHM </a:t>
            </a:r>
            <a:endParaRPr lang="it-IT" dirty="0" smtClean="0"/>
          </a:p>
          <a:p>
            <a:pPr marL="0" indent="0">
              <a:buNone/>
            </a:pPr>
            <a:endParaRPr lang="it-IT" dirty="0" smtClean="0"/>
          </a:p>
          <a:p>
            <a:pPr marL="0" indent="0">
              <a:buNone/>
            </a:pPr>
            <a:r>
              <a:rPr lang="it-IT" dirty="0" smtClean="0"/>
              <a:t>Video sulla preparazione di soluzioni di rodamina B:</a:t>
            </a:r>
          </a:p>
          <a:p>
            <a:pPr marL="0" indent="0">
              <a:buNone/>
            </a:pPr>
            <a:r>
              <a:rPr lang="it-IT" dirty="0">
                <a:hlinkClick r:id="rId5"/>
              </a:rPr>
              <a:t>https://youtu.be/hX9v53UIub0 </a:t>
            </a:r>
            <a:endParaRPr lang="it-IT" dirty="0" smtClean="0"/>
          </a:p>
          <a:p>
            <a:pPr marL="0" indent="0">
              <a:buNone/>
            </a:pPr>
            <a:endParaRPr lang="it-IT" dirty="0"/>
          </a:p>
        </p:txBody>
      </p:sp>
      <p:sp>
        <p:nvSpPr>
          <p:cNvPr id="4" name="Titolo 1"/>
          <p:cNvSpPr txBox="1">
            <a:spLocks/>
          </p:cNvSpPr>
          <p:nvPr/>
        </p:nvSpPr>
        <p:spPr>
          <a:xfrm>
            <a:off x="1157657" y="309903"/>
            <a:ext cx="9905998" cy="147857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a:lstStyle>
          <a:p>
            <a:pPr algn="ctr"/>
            <a:r>
              <a:rPr lang="it-IT" dirty="0" smtClean="0">
                <a:solidFill>
                  <a:schemeClr val="accent6">
                    <a:lumMod val="40000"/>
                    <a:lumOff val="60000"/>
                  </a:schemeClr>
                </a:solidFill>
              </a:rPr>
              <a:t>Spettroscopia di fluorescenza</a:t>
            </a:r>
            <a:endParaRPr lang="it-IT" dirty="0">
              <a:solidFill>
                <a:schemeClr val="accent6">
                  <a:lumMod val="40000"/>
                  <a:lumOff val="60000"/>
                </a:schemeClr>
              </a:solidFill>
            </a:endParaRPr>
          </a:p>
        </p:txBody>
      </p:sp>
      <p:sp>
        <p:nvSpPr>
          <p:cNvPr id="5"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Tree>
    <p:extLst>
      <p:ext uri="{BB962C8B-B14F-4D97-AF65-F5344CB8AC3E}">
        <p14:creationId xmlns:p14="http://schemas.microsoft.com/office/powerpoint/2010/main" val="835279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41413" y="482717"/>
            <a:ext cx="9905998" cy="1478570"/>
          </a:xfrm>
        </p:spPr>
        <p:txBody>
          <a:bodyPr>
            <a:normAutofit fontScale="90000"/>
          </a:bodyPr>
          <a:lstStyle/>
          <a:p>
            <a:pPr algn="ctr"/>
            <a:r>
              <a:rPr lang="it-IT" dirty="0" smtClean="0">
                <a:solidFill>
                  <a:schemeClr val="accent6">
                    <a:lumMod val="40000"/>
                    <a:lumOff val="60000"/>
                  </a:schemeClr>
                </a:solidFill>
              </a:rPr>
              <a:t>Le caratteristiche di assorbimento/emissione DELLA </a:t>
            </a:r>
            <a:r>
              <a:rPr lang="it-IT" u="sng" dirty="0" smtClean="0">
                <a:solidFill>
                  <a:schemeClr val="accent6">
                    <a:lumMod val="40000"/>
                    <a:lumOff val="60000"/>
                  </a:schemeClr>
                </a:solidFill>
              </a:rPr>
              <a:t>RODAMINA B</a:t>
            </a:r>
            <a:endParaRPr lang="it-IT" u="sng" dirty="0">
              <a:solidFill>
                <a:schemeClr val="accent6">
                  <a:lumMod val="40000"/>
                  <a:lumOff val="60000"/>
                </a:schemeClr>
              </a:solidFill>
            </a:endParaRPr>
          </a:p>
        </p:txBody>
      </p:sp>
      <p:sp>
        <p:nvSpPr>
          <p:cNvPr id="3" name="Segnaposto contenuto 2"/>
          <p:cNvSpPr>
            <a:spLocks noGrp="1"/>
          </p:cNvSpPr>
          <p:nvPr>
            <p:ph idx="1"/>
          </p:nvPr>
        </p:nvSpPr>
        <p:spPr/>
        <p:txBody>
          <a:bodyPr/>
          <a:lstStyle/>
          <a:p>
            <a:r>
              <a:rPr lang="it-IT" dirty="0" smtClean="0"/>
              <a:t>Struttura molecolare:</a:t>
            </a:r>
            <a:endParaRPr lang="it-IT" dirty="0">
              <a:solidFill>
                <a:schemeClr val="accent1">
                  <a:lumMod val="20000"/>
                  <a:lumOff val="80000"/>
                </a:schemeClr>
              </a:solidFill>
            </a:endParaRPr>
          </a:p>
        </p:txBody>
      </p:sp>
      <p:sp>
        <p:nvSpPr>
          <p:cNvPr id="4" name="Rettangolo 3"/>
          <p:cNvSpPr/>
          <p:nvPr/>
        </p:nvSpPr>
        <p:spPr>
          <a:xfrm>
            <a:off x="4486471" y="5957248"/>
            <a:ext cx="3215880" cy="369332"/>
          </a:xfrm>
          <a:prstGeom prst="rect">
            <a:avLst/>
          </a:prstGeom>
        </p:spPr>
        <p:txBody>
          <a:bodyPr wrap="none">
            <a:spAutoFit/>
          </a:bodyPr>
          <a:lstStyle/>
          <a:p>
            <a:r>
              <a:rPr lang="it-IT" dirty="0" smtClean="0">
                <a:effectLst/>
                <a:latin typeface="Calibri" panose="020F0502020204030204" pitchFamily="34" charset="0"/>
                <a:ea typeface="Calibri" panose="020F0502020204030204" pitchFamily="34" charset="0"/>
                <a:cs typeface="Times New Roman" panose="02020603050405020304" pitchFamily="18" charset="0"/>
              </a:rPr>
              <a:t>(formula minima: </a:t>
            </a:r>
            <a:r>
              <a:rPr lang="it-IT" b="1" dirty="0" smtClean="0">
                <a:effectLst/>
                <a:latin typeface="Calibri" panose="020F0502020204030204" pitchFamily="34" charset="0"/>
                <a:ea typeface="Calibri" panose="020F0502020204030204" pitchFamily="34" charset="0"/>
                <a:cs typeface="Times New Roman" panose="02020603050405020304" pitchFamily="18" charset="0"/>
              </a:rPr>
              <a:t>C</a:t>
            </a:r>
            <a:r>
              <a:rPr lang="it-IT" b="1" baseline="-25000" dirty="0" smtClean="0">
                <a:effectLst/>
                <a:latin typeface="Calibri" panose="020F0502020204030204" pitchFamily="34" charset="0"/>
                <a:ea typeface="Calibri" panose="020F0502020204030204" pitchFamily="34" charset="0"/>
                <a:cs typeface="Times New Roman" panose="02020603050405020304" pitchFamily="18" charset="0"/>
              </a:rPr>
              <a:t>28</a:t>
            </a:r>
            <a:r>
              <a:rPr lang="it-IT" b="1" dirty="0" smtClean="0">
                <a:effectLst/>
                <a:latin typeface="Calibri" panose="020F0502020204030204" pitchFamily="34" charset="0"/>
                <a:ea typeface="Calibri" panose="020F0502020204030204" pitchFamily="34" charset="0"/>
                <a:cs typeface="Times New Roman" panose="02020603050405020304" pitchFamily="18" charset="0"/>
              </a:rPr>
              <a:t>H</a:t>
            </a:r>
            <a:r>
              <a:rPr lang="it-IT" b="1" baseline="-25000" dirty="0" smtClean="0">
                <a:effectLst/>
                <a:latin typeface="Calibri" panose="020F0502020204030204" pitchFamily="34" charset="0"/>
                <a:ea typeface="Calibri" panose="020F0502020204030204" pitchFamily="34" charset="0"/>
                <a:cs typeface="Times New Roman" panose="02020603050405020304" pitchFamily="18" charset="0"/>
              </a:rPr>
              <a:t>31</a:t>
            </a:r>
            <a:r>
              <a:rPr lang="it-IT" b="1" dirty="0" smtClean="0">
                <a:effectLst/>
                <a:latin typeface="Calibri" panose="020F0502020204030204" pitchFamily="34" charset="0"/>
                <a:ea typeface="Calibri" panose="020F0502020204030204" pitchFamily="34" charset="0"/>
                <a:cs typeface="Times New Roman" panose="02020603050405020304" pitchFamily="18" charset="0"/>
              </a:rPr>
              <a:t>ClN</a:t>
            </a:r>
            <a:r>
              <a:rPr lang="it-IT" b="1" baseline="-25000" dirty="0" smtClean="0">
                <a:effectLst/>
                <a:latin typeface="Calibri" panose="020F0502020204030204" pitchFamily="34" charset="0"/>
                <a:ea typeface="Calibri" panose="020F0502020204030204" pitchFamily="34" charset="0"/>
                <a:cs typeface="Times New Roman" panose="02020603050405020304" pitchFamily="18" charset="0"/>
              </a:rPr>
              <a:t>2</a:t>
            </a:r>
            <a:r>
              <a:rPr lang="it-IT" b="1" dirty="0" smtClean="0">
                <a:effectLst/>
                <a:latin typeface="Calibri" panose="020F0502020204030204" pitchFamily="34" charset="0"/>
                <a:ea typeface="Calibri" panose="020F0502020204030204" pitchFamily="34" charset="0"/>
                <a:cs typeface="Times New Roman" panose="02020603050405020304" pitchFamily="18" charset="0"/>
              </a:rPr>
              <a:t>O</a:t>
            </a:r>
            <a:r>
              <a:rPr lang="it-IT" b="1" baseline="-25000" dirty="0" smtClean="0">
                <a:effectLst/>
                <a:latin typeface="Calibri" panose="020F0502020204030204" pitchFamily="34" charset="0"/>
                <a:ea typeface="Calibri" panose="020F0502020204030204" pitchFamily="34" charset="0"/>
                <a:cs typeface="Times New Roman" panose="02020603050405020304" pitchFamily="18" charset="0"/>
              </a:rPr>
              <a:t>3</a:t>
            </a:r>
            <a:r>
              <a:rPr lang="it-IT"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it-IT" dirty="0"/>
          </a:p>
        </p:txBody>
      </p:sp>
      <p:pic>
        <p:nvPicPr>
          <p:cNvPr id="5" name="Immagine 4" descr="https://www.sigmaaldrich.com/content/dam/sigma-aldrich/structure5/015/mfcd00011931.eps/_jcr_content/renditions/mfcd00011931-large.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36359" y="2987581"/>
            <a:ext cx="4162567" cy="2594923"/>
          </a:xfrm>
          <a:prstGeom prst="rect">
            <a:avLst/>
          </a:prstGeom>
          <a:noFill/>
          <a:ln>
            <a:noFill/>
          </a:ln>
        </p:spPr>
      </p:pic>
      <p:sp>
        <p:nvSpPr>
          <p:cNvPr id="7"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
        <p:nvSpPr>
          <p:cNvPr id="8" name="Rettangolo arrotondato 7"/>
          <p:cNvSpPr/>
          <p:nvPr/>
        </p:nvSpPr>
        <p:spPr>
          <a:xfrm>
            <a:off x="8761411" y="2509095"/>
            <a:ext cx="2286000" cy="336512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PRIMO OBIETTIVO:</a:t>
            </a:r>
          </a:p>
          <a:p>
            <a:pPr algn="ctr"/>
            <a:endParaRPr lang="it-IT" dirty="0"/>
          </a:p>
          <a:p>
            <a:pPr algn="ctr"/>
            <a:r>
              <a:rPr lang="it-IT" dirty="0" smtClean="0"/>
              <a:t>Cercare su internet informazioni sulle caratteristiche chimico-fisiche di questo composto</a:t>
            </a:r>
            <a:endParaRPr lang="it-IT" dirty="0"/>
          </a:p>
        </p:txBody>
      </p:sp>
    </p:spTree>
    <p:extLst>
      <p:ext uri="{BB962C8B-B14F-4D97-AF65-F5344CB8AC3E}">
        <p14:creationId xmlns:p14="http://schemas.microsoft.com/office/powerpoint/2010/main" val="10906237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647847" y="2498705"/>
            <a:ext cx="8720269" cy="3102593"/>
          </a:xfrm>
        </p:spPr>
        <p:txBody>
          <a:bodyPr/>
          <a:lstStyle/>
          <a:p>
            <a:pPr algn="ctr"/>
            <a:r>
              <a:rPr lang="it-IT" dirty="0" smtClean="0"/>
              <a:t>Uso della </a:t>
            </a:r>
            <a:r>
              <a:rPr lang="it-IT" u="sng" dirty="0" smtClean="0"/>
              <a:t>Rodamina B</a:t>
            </a:r>
            <a:r>
              <a:rPr lang="it-IT" dirty="0" smtClean="0"/>
              <a:t> in </a:t>
            </a:r>
            <a:r>
              <a:rPr lang="it-IT" u="sng" dirty="0" smtClean="0"/>
              <a:t>Biologia</a:t>
            </a:r>
            <a:r>
              <a:rPr lang="it-IT" dirty="0" smtClean="0"/>
              <a:t> </a:t>
            </a:r>
          </a:p>
          <a:p>
            <a:pPr algn="ctr"/>
            <a:r>
              <a:rPr lang="it-IT" dirty="0" smtClean="0"/>
              <a:t>Caratteristiche come </a:t>
            </a:r>
            <a:r>
              <a:rPr lang="it-IT" u="sng" dirty="0" smtClean="0"/>
              <a:t>indicatore</a:t>
            </a:r>
            <a:r>
              <a:rPr lang="it-IT" dirty="0" smtClean="0"/>
              <a:t>.</a:t>
            </a:r>
          </a:p>
          <a:p>
            <a:pPr algn="ctr"/>
            <a:r>
              <a:rPr lang="it-IT" u="sng" dirty="0" smtClean="0"/>
              <a:t>Attenzione alle norme di sicurezza</a:t>
            </a:r>
            <a:r>
              <a:rPr lang="it-IT" dirty="0" smtClean="0"/>
              <a:t>: è </a:t>
            </a:r>
            <a:r>
              <a:rPr lang="it-IT" dirty="0"/>
              <a:t>un composto irritante, pericoloso per </a:t>
            </a:r>
            <a:r>
              <a:rPr lang="it-IT" dirty="0" smtClean="0"/>
              <a:t>l'ambiente!</a:t>
            </a:r>
            <a:endParaRPr lang="it-IT" dirty="0"/>
          </a:p>
        </p:txBody>
      </p:sp>
      <p:sp>
        <p:nvSpPr>
          <p:cNvPr id="5" name="Titolo 1"/>
          <p:cNvSpPr>
            <a:spLocks noGrp="1"/>
          </p:cNvSpPr>
          <p:nvPr>
            <p:ph type="title"/>
          </p:nvPr>
        </p:nvSpPr>
        <p:spPr>
          <a:xfrm>
            <a:off x="1141413" y="604870"/>
            <a:ext cx="9905998" cy="1478570"/>
          </a:xfrm>
        </p:spPr>
        <p:txBody>
          <a:bodyPr>
            <a:normAutofit/>
          </a:bodyPr>
          <a:lstStyle/>
          <a:p>
            <a:pPr algn="ctr"/>
            <a:r>
              <a:rPr lang="it-IT" dirty="0" smtClean="0">
                <a:solidFill>
                  <a:schemeClr val="accent6">
                    <a:lumMod val="40000"/>
                    <a:lumOff val="60000"/>
                  </a:schemeClr>
                </a:solidFill>
              </a:rPr>
              <a:t>LA RODAMINA B</a:t>
            </a:r>
            <a:endParaRPr lang="it-IT" dirty="0">
              <a:solidFill>
                <a:schemeClr val="accent6">
                  <a:lumMod val="40000"/>
                  <a:lumOff val="60000"/>
                </a:schemeClr>
              </a:solidFill>
            </a:endParaRPr>
          </a:p>
        </p:txBody>
      </p:sp>
      <p:sp>
        <p:nvSpPr>
          <p:cNvPr id="7"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Tree>
    <p:extLst>
      <p:ext uri="{BB962C8B-B14F-4D97-AF65-F5344CB8AC3E}">
        <p14:creationId xmlns:p14="http://schemas.microsoft.com/office/powerpoint/2010/main" val="10266877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16943" y="2549492"/>
            <a:ext cx="11354937" cy="3102593"/>
          </a:xfrm>
        </p:spPr>
        <p:txBody>
          <a:bodyPr>
            <a:normAutofit/>
          </a:bodyPr>
          <a:lstStyle/>
          <a:p>
            <a:pPr marL="0" indent="0" algn="ctr">
              <a:buNone/>
            </a:pPr>
            <a:r>
              <a:rPr lang="it-IT" sz="2000" u="sng" dirty="0" smtClean="0"/>
              <a:t>Attenzione alle norme di sicurezza</a:t>
            </a:r>
            <a:r>
              <a:rPr lang="it-IT" sz="2000" dirty="0" smtClean="0"/>
              <a:t>: è </a:t>
            </a:r>
            <a:r>
              <a:rPr lang="it-IT" sz="2000" dirty="0"/>
              <a:t>un composto irritante, pericoloso per </a:t>
            </a:r>
            <a:r>
              <a:rPr lang="it-IT" sz="2000" dirty="0" smtClean="0"/>
              <a:t>l'ambiente!</a:t>
            </a:r>
            <a:endParaRPr lang="it-IT" sz="2000" dirty="0"/>
          </a:p>
        </p:txBody>
      </p:sp>
      <p:sp>
        <p:nvSpPr>
          <p:cNvPr id="5" name="Titolo 1"/>
          <p:cNvSpPr>
            <a:spLocks noGrp="1"/>
          </p:cNvSpPr>
          <p:nvPr>
            <p:ph type="title"/>
          </p:nvPr>
        </p:nvSpPr>
        <p:spPr>
          <a:xfrm>
            <a:off x="1141413" y="604870"/>
            <a:ext cx="9905998" cy="1478570"/>
          </a:xfrm>
        </p:spPr>
        <p:txBody>
          <a:bodyPr>
            <a:normAutofit/>
          </a:bodyPr>
          <a:lstStyle/>
          <a:p>
            <a:pPr algn="ctr"/>
            <a:r>
              <a:rPr lang="it-IT" dirty="0" smtClean="0">
                <a:solidFill>
                  <a:schemeClr val="accent6">
                    <a:lumMod val="40000"/>
                    <a:lumOff val="60000"/>
                  </a:schemeClr>
                </a:solidFill>
              </a:rPr>
              <a:t>LA RODAMINA B</a:t>
            </a:r>
            <a:endParaRPr lang="it-IT" dirty="0">
              <a:solidFill>
                <a:schemeClr val="accent6">
                  <a:lumMod val="40000"/>
                  <a:lumOff val="60000"/>
                </a:schemeClr>
              </a:solidFill>
            </a:endParaRPr>
          </a:p>
        </p:txBody>
      </p:sp>
      <p:pic>
        <p:nvPicPr>
          <p:cNvPr id="6" name="Immagine 5"/>
          <p:cNvPicPr>
            <a:picLocks noChangeAspect="1"/>
          </p:cNvPicPr>
          <p:nvPr/>
        </p:nvPicPr>
        <p:blipFill>
          <a:blip r:embed="rId2"/>
          <a:stretch>
            <a:fillRect/>
          </a:stretch>
        </p:blipFill>
        <p:spPr>
          <a:xfrm>
            <a:off x="1279838" y="3276902"/>
            <a:ext cx="2508194" cy="1068469"/>
          </a:xfrm>
          <a:prstGeom prst="rect">
            <a:avLst/>
          </a:prstGeom>
        </p:spPr>
      </p:pic>
      <p:pic>
        <p:nvPicPr>
          <p:cNvPr id="7" name="Immagine 6"/>
          <p:cNvPicPr>
            <a:picLocks noChangeAspect="1"/>
          </p:cNvPicPr>
          <p:nvPr/>
        </p:nvPicPr>
        <p:blipFill>
          <a:blip r:embed="rId3"/>
          <a:stretch>
            <a:fillRect/>
          </a:stretch>
        </p:blipFill>
        <p:spPr>
          <a:xfrm>
            <a:off x="1279838" y="4543135"/>
            <a:ext cx="5342127" cy="831938"/>
          </a:xfrm>
          <a:prstGeom prst="rect">
            <a:avLst/>
          </a:prstGeom>
        </p:spPr>
      </p:pic>
      <p:pic>
        <p:nvPicPr>
          <p:cNvPr id="8" name="Immagine 7"/>
          <p:cNvPicPr>
            <a:picLocks noChangeAspect="1"/>
          </p:cNvPicPr>
          <p:nvPr/>
        </p:nvPicPr>
        <p:blipFill rotWithShape="1">
          <a:blip r:embed="rId4">
            <a:extLst>
              <a:ext uri="{28A0092B-C50C-407E-A947-70E740481C1C}">
                <a14:useLocalDpi xmlns:a14="http://schemas.microsoft.com/office/drawing/2010/main" val="0"/>
              </a:ext>
            </a:extLst>
          </a:blip>
          <a:srcRect r="28136"/>
          <a:stretch/>
        </p:blipFill>
        <p:spPr>
          <a:xfrm>
            <a:off x="8701479" y="4345371"/>
            <a:ext cx="1540136" cy="2143125"/>
          </a:xfrm>
          <a:prstGeom prst="rect">
            <a:avLst/>
          </a:prstGeom>
        </p:spPr>
      </p:pic>
      <p:sp>
        <p:nvSpPr>
          <p:cNvPr id="9" name="Ovale 8"/>
          <p:cNvSpPr/>
          <p:nvPr/>
        </p:nvSpPr>
        <p:spPr>
          <a:xfrm>
            <a:off x="4217158" y="3276902"/>
            <a:ext cx="2568580" cy="940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Pittogrammi di sicurezza !!!</a:t>
            </a:r>
            <a:endParaRPr lang="it-IT" dirty="0"/>
          </a:p>
        </p:txBody>
      </p:sp>
      <p:sp>
        <p:nvSpPr>
          <p:cNvPr id="10" name="Ovale 9"/>
          <p:cNvSpPr/>
          <p:nvPr/>
        </p:nvSpPr>
        <p:spPr>
          <a:xfrm>
            <a:off x="8187257" y="3160533"/>
            <a:ext cx="2568580" cy="9402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Dispositivi di protezione !!</a:t>
            </a:r>
            <a:endParaRPr lang="it-IT" dirty="0"/>
          </a:p>
        </p:txBody>
      </p:sp>
      <p:sp>
        <p:nvSpPr>
          <p:cNvPr id="12"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Tree>
    <p:extLst>
      <p:ext uri="{BB962C8B-B14F-4D97-AF65-F5344CB8AC3E}">
        <p14:creationId xmlns:p14="http://schemas.microsoft.com/office/powerpoint/2010/main" val="2798030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1141413" y="604870"/>
            <a:ext cx="9905998" cy="1478570"/>
          </a:xfrm>
        </p:spPr>
        <p:txBody>
          <a:bodyPr>
            <a:normAutofit/>
          </a:bodyPr>
          <a:lstStyle/>
          <a:p>
            <a:pPr algn="ctr"/>
            <a:r>
              <a:rPr lang="it-IT" dirty="0" smtClean="0">
                <a:solidFill>
                  <a:schemeClr val="accent6">
                    <a:lumMod val="40000"/>
                    <a:lumOff val="60000"/>
                  </a:schemeClr>
                </a:solidFill>
              </a:rPr>
              <a:t>PREPARAZIONE DEI CAMPIONI</a:t>
            </a:r>
            <a:endParaRPr lang="it-IT" dirty="0">
              <a:solidFill>
                <a:schemeClr val="accent6">
                  <a:lumMod val="40000"/>
                  <a:lumOff val="60000"/>
                </a:schemeClr>
              </a:solidFill>
            </a:endParaRPr>
          </a:p>
        </p:txBody>
      </p:sp>
      <p:sp>
        <p:nvSpPr>
          <p:cNvPr id="7" name="CasellaDiTesto 6"/>
          <p:cNvSpPr txBox="1"/>
          <p:nvPr/>
        </p:nvSpPr>
        <p:spPr>
          <a:xfrm>
            <a:off x="2233001" y="1988977"/>
            <a:ext cx="7531229" cy="1200329"/>
          </a:xfrm>
          <a:prstGeom prst="rect">
            <a:avLst/>
          </a:prstGeom>
          <a:noFill/>
        </p:spPr>
        <p:txBody>
          <a:bodyPr wrap="none" rtlCol="0">
            <a:spAutoFit/>
          </a:bodyPr>
          <a:lstStyle/>
          <a:p>
            <a:pPr algn="ctr"/>
            <a:r>
              <a:rPr lang="it-IT" b="1" dirty="0" smtClean="0"/>
              <a:t>Preparazione di soluzioni a diversa concentrazione di rodamina B</a:t>
            </a:r>
          </a:p>
          <a:p>
            <a:pPr algn="ctr"/>
            <a:endParaRPr lang="it-IT" dirty="0"/>
          </a:p>
          <a:p>
            <a:pPr algn="ctr"/>
            <a:r>
              <a:rPr lang="it-IT" dirty="0" smtClean="0"/>
              <a:t>Preparazione di soluzioni per pesata e per diluizione:</a:t>
            </a:r>
          </a:p>
          <a:p>
            <a:pPr algn="ctr"/>
            <a:r>
              <a:rPr lang="it-IT" dirty="0">
                <a:hlinkClick r:id="rId2"/>
              </a:rPr>
              <a:t>https://youtu.be/hX9v53UIub0 </a:t>
            </a:r>
            <a:r>
              <a:rPr lang="it-IT" dirty="0" smtClean="0"/>
              <a:t> </a:t>
            </a:r>
            <a:endParaRPr lang="it-IT" dirty="0"/>
          </a:p>
        </p:txBody>
      </p:sp>
      <p:sp>
        <p:nvSpPr>
          <p:cNvPr id="9"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
        <p:nvSpPr>
          <p:cNvPr id="10" name="Rettangolo arrotondato 9"/>
          <p:cNvSpPr/>
          <p:nvPr/>
        </p:nvSpPr>
        <p:spPr>
          <a:xfrm>
            <a:off x="2079522" y="3598606"/>
            <a:ext cx="7963457" cy="1224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SECONDO OBIETTIVO:</a:t>
            </a:r>
          </a:p>
          <a:p>
            <a:pPr algn="ctr"/>
            <a:r>
              <a:rPr lang="it-IT" dirty="0" smtClean="0"/>
              <a:t>Osservare </a:t>
            </a:r>
            <a:r>
              <a:rPr lang="it-IT" dirty="0" smtClean="0"/>
              <a:t>il video della preparazione e notate come si preparano le soluzioni a diverse concentrazioni.</a:t>
            </a:r>
            <a:endParaRPr lang="it-IT" dirty="0"/>
          </a:p>
        </p:txBody>
      </p:sp>
    </p:spTree>
    <p:extLst>
      <p:ext uri="{BB962C8B-B14F-4D97-AF65-F5344CB8AC3E}">
        <p14:creationId xmlns:p14="http://schemas.microsoft.com/office/powerpoint/2010/main" val="38356058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1141413" y="441097"/>
            <a:ext cx="9905998" cy="1478570"/>
          </a:xfrm>
        </p:spPr>
        <p:txBody>
          <a:bodyPr>
            <a:normAutofit/>
          </a:bodyPr>
          <a:lstStyle/>
          <a:p>
            <a:pPr algn="ctr"/>
            <a:r>
              <a:rPr lang="it-IT" dirty="0" smtClean="0">
                <a:solidFill>
                  <a:schemeClr val="accent6">
                    <a:lumMod val="40000"/>
                    <a:lumOff val="60000"/>
                  </a:schemeClr>
                </a:solidFill>
              </a:rPr>
              <a:t>Le soluzioni ottenute</a:t>
            </a:r>
            <a:endParaRPr lang="it-IT" dirty="0">
              <a:solidFill>
                <a:schemeClr val="accent6">
                  <a:lumMod val="40000"/>
                  <a:lumOff val="60000"/>
                </a:schemeClr>
              </a:solidFill>
            </a:endParaRPr>
          </a:p>
        </p:txBody>
      </p:sp>
      <p:sp>
        <p:nvSpPr>
          <p:cNvPr id="7" name="CasellaDiTesto 6"/>
          <p:cNvSpPr txBox="1"/>
          <p:nvPr/>
        </p:nvSpPr>
        <p:spPr>
          <a:xfrm>
            <a:off x="2395869" y="1919667"/>
            <a:ext cx="7397086" cy="1477328"/>
          </a:xfrm>
          <a:prstGeom prst="rect">
            <a:avLst/>
          </a:prstGeom>
          <a:noFill/>
        </p:spPr>
        <p:txBody>
          <a:bodyPr wrap="square" rtlCol="0">
            <a:spAutoFit/>
          </a:bodyPr>
          <a:lstStyle/>
          <a:p>
            <a:pPr algn="ctr"/>
            <a:r>
              <a:rPr lang="it-IT" dirty="0" smtClean="0"/>
              <a:t>Osservazioni qualitative sul colore (e quindi sull’assorbimento nel visibile delle diverse soluzioni)</a:t>
            </a:r>
          </a:p>
          <a:p>
            <a:pPr algn="ctr"/>
            <a:endParaRPr lang="it-IT" dirty="0" smtClean="0"/>
          </a:p>
          <a:p>
            <a:pPr algn="ctr"/>
            <a:r>
              <a:rPr lang="it-IT" dirty="0" smtClean="0"/>
              <a:t>Acquisizione di spettri di assorbimento delle soluzioni e osservazione qualitativa e quantitativa degli spettri</a:t>
            </a:r>
            <a:endParaRPr lang="it-IT" dirty="0"/>
          </a:p>
        </p:txBody>
      </p:sp>
      <p:pic>
        <p:nvPicPr>
          <p:cNvPr id="2" name="Immagine 1"/>
          <p:cNvPicPr>
            <a:picLocks noChangeAspect="1"/>
          </p:cNvPicPr>
          <p:nvPr/>
        </p:nvPicPr>
        <p:blipFill rotWithShape="1">
          <a:blip r:embed="rId2" cstate="print">
            <a:extLst>
              <a:ext uri="{28A0092B-C50C-407E-A947-70E740481C1C}">
                <a14:useLocalDpi xmlns:a14="http://schemas.microsoft.com/office/drawing/2010/main" val="0"/>
              </a:ext>
            </a:extLst>
          </a:blip>
          <a:srcRect l="7293" t="-1406" r="8732" b="37778"/>
          <a:stretch/>
        </p:blipFill>
        <p:spPr>
          <a:xfrm>
            <a:off x="4253307" y="3540933"/>
            <a:ext cx="4113013" cy="2669264"/>
          </a:xfrm>
          <a:prstGeom prst="rect">
            <a:avLst/>
          </a:prstGeom>
        </p:spPr>
      </p:pic>
      <p:sp>
        <p:nvSpPr>
          <p:cNvPr id="8"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Tree>
    <p:extLst>
      <p:ext uri="{BB962C8B-B14F-4D97-AF65-F5344CB8AC3E}">
        <p14:creationId xmlns:p14="http://schemas.microsoft.com/office/powerpoint/2010/main" val="2585385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1141413" y="604870"/>
            <a:ext cx="9905998" cy="1478570"/>
          </a:xfrm>
        </p:spPr>
        <p:txBody>
          <a:bodyPr>
            <a:normAutofit/>
          </a:bodyPr>
          <a:lstStyle/>
          <a:p>
            <a:pPr algn="ctr"/>
            <a:r>
              <a:rPr lang="it-IT" dirty="0" smtClean="0">
                <a:solidFill>
                  <a:schemeClr val="accent6">
                    <a:lumMod val="40000"/>
                    <a:lumOff val="60000"/>
                  </a:schemeClr>
                </a:solidFill>
              </a:rPr>
              <a:t>Spettri di assorbimento della rodamina b</a:t>
            </a:r>
            <a:endParaRPr lang="it-IT" dirty="0">
              <a:solidFill>
                <a:schemeClr val="accent6">
                  <a:lumMod val="40000"/>
                  <a:lumOff val="60000"/>
                </a:schemeClr>
              </a:solidFill>
            </a:endParaRPr>
          </a:p>
        </p:txBody>
      </p:sp>
      <p:sp>
        <p:nvSpPr>
          <p:cNvPr id="7" name="CasellaDiTesto 6"/>
          <p:cNvSpPr txBox="1"/>
          <p:nvPr/>
        </p:nvSpPr>
        <p:spPr>
          <a:xfrm>
            <a:off x="1963742" y="2188406"/>
            <a:ext cx="8692144" cy="4247317"/>
          </a:xfrm>
          <a:prstGeom prst="rect">
            <a:avLst/>
          </a:prstGeom>
          <a:noFill/>
        </p:spPr>
        <p:txBody>
          <a:bodyPr wrap="square" rtlCol="0">
            <a:spAutoFit/>
          </a:bodyPr>
          <a:lstStyle/>
          <a:p>
            <a:pPr algn="ctr"/>
            <a:r>
              <a:rPr lang="it-IT" b="1" dirty="0" smtClean="0"/>
              <a:t>Aspetti su cui porre l’attenzione:</a:t>
            </a:r>
            <a:endParaRPr lang="it-IT" dirty="0" smtClean="0"/>
          </a:p>
          <a:p>
            <a:pPr algn="ctr"/>
            <a:endParaRPr lang="it-IT" dirty="0" smtClean="0"/>
          </a:p>
          <a:p>
            <a:pPr marL="285750" indent="-285750" algn="ctr">
              <a:buFontTx/>
              <a:buChar char="-"/>
            </a:pPr>
            <a:r>
              <a:rPr lang="it-IT" dirty="0" smtClean="0"/>
              <a:t>Forma e posizione dei picchi di assorbimento.</a:t>
            </a:r>
          </a:p>
          <a:p>
            <a:pPr marL="285750" indent="-285750" algn="ctr">
              <a:buFontTx/>
              <a:buChar char="-"/>
            </a:pPr>
            <a:endParaRPr lang="it-IT" dirty="0" smtClean="0"/>
          </a:p>
          <a:p>
            <a:pPr marL="285750" indent="-285750" algn="ctr">
              <a:buFontTx/>
              <a:buChar char="-"/>
            </a:pPr>
            <a:r>
              <a:rPr lang="it-IT" dirty="0" smtClean="0"/>
              <a:t>Intensità dei segnali (discussione sul legame tra le concentrazioni e l’intensità di assorbimento – legge di Lambert </a:t>
            </a:r>
            <a:r>
              <a:rPr lang="it-IT" dirty="0" err="1" smtClean="0"/>
              <a:t>Beer</a:t>
            </a:r>
            <a:r>
              <a:rPr lang="it-IT" dirty="0" smtClean="0"/>
              <a:t>).</a:t>
            </a:r>
          </a:p>
          <a:p>
            <a:pPr marL="285750" indent="-285750" algn="ctr">
              <a:buFontTx/>
              <a:buChar char="-"/>
            </a:pPr>
            <a:endParaRPr lang="it-IT" dirty="0" smtClean="0"/>
          </a:p>
          <a:p>
            <a:pPr marL="285750" indent="-285750" algn="ctr">
              <a:buFontTx/>
              <a:buChar char="-"/>
            </a:pPr>
            <a:r>
              <a:rPr lang="it-IT" dirty="0" smtClean="0"/>
              <a:t>Valore predittivo della relazione lineare (aspetti analitici).</a:t>
            </a:r>
          </a:p>
          <a:p>
            <a:pPr marL="285750" indent="-285750" algn="ctr">
              <a:buFontTx/>
              <a:buChar char="-"/>
            </a:pPr>
            <a:endParaRPr lang="it-IT" dirty="0" smtClean="0"/>
          </a:p>
          <a:p>
            <a:pPr marL="285750" indent="-285750" algn="ctr">
              <a:buFontTx/>
              <a:buChar char="-"/>
            </a:pPr>
            <a:r>
              <a:rPr lang="it-IT" dirty="0" smtClean="0"/>
              <a:t>Concetto di saturazione </a:t>
            </a:r>
            <a:r>
              <a:rPr lang="it-IT" dirty="0"/>
              <a:t>d</a:t>
            </a:r>
            <a:r>
              <a:rPr lang="it-IT" dirty="0" smtClean="0"/>
              <a:t>el segnale negli spettri di assorbimento.</a:t>
            </a:r>
          </a:p>
          <a:p>
            <a:pPr marL="285750" indent="-285750" algn="ctr">
              <a:buFontTx/>
              <a:buChar char="-"/>
            </a:pPr>
            <a:endParaRPr lang="it-IT" dirty="0" smtClean="0"/>
          </a:p>
          <a:p>
            <a:pPr marL="285750" indent="-285750" algn="ctr">
              <a:buFontTx/>
              <a:buChar char="-"/>
            </a:pPr>
            <a:r>
              <a:rPr lang="it-IT" dirty="0" smtClean="0"/>
              <a:t>Spiegazione qualitativa in termini di livelli elettronici (transizioni dallo stato fondamentale al primo livello di eccitazione e al secondo livello di eccitazione)</a:t>
            </a:r>
          </a:p>
          <a:p>
            <a:pPr marL="285750" indent="-285750" algn="ctr">
              <a:buFontTx/>
              <a:buChar char="-"/>
            </a:pPr>
            <a:endParaRPr lang="it-IT" dirty="0" smtClean="0"/>
          </a:p>
        </p:txBody>
      </p:sp>
      <p:sp>
        <p:nvSpPr>
          <p:cNvPr id="6"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Tree>
    <p:extLst>
      <p:ext uri="{BB962C8B-B14F-4D97-AF65-F5344CB8AC3E}">
        <p14:creationId xmlns:p14="http://schemas.microsoft.com/office/powerpoint/2010/main" val="20894655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1141413" y="255462"/>
            <a:ext cx="9905998" cy="1478570"/>
          </a:xfrm>
        </p:spPr>
        <p:txBody>
          <a:bodyPr>
            <a:normAutofit/>
          </a:bodyPr>
          <a:lstStyle/>
          <a:p>
            <a:pPr algn="ctr"/>
            <a:r>
              <a:rPr lang="it-IT" dirty="0" smtClean="0">
                <a:solidFill>
                  <a:schemeClr val="accent6">
                    <a:lumMod val="40000"/>
                    <a:lumOff val="60000"/>
                  </a:schemeClr>
                </a:solidFill>
              </a:rPr>
              <a:t>Spettri di Assorbimento della rodamina B</a:t>
            </a:r>
            <a:endParaRPr lang="it-IT" dirty="0">
              <a:solidFill>
                <a:schemeClr val="accent6">
                  <a:lumMod val="40000"/>
                  <a:lumOff val="60000"/>
                </a:schemeClr>
              </a:solidFill>
            </a:endParaRPr>
          </a:p>
        </p:txBody>
      </p:sp>
      <p:sp>
        <p:nvSpPr>
          <p:cNvPr id="7" name="CasellaDiTesto 6"/>
          <p:cNvSpPr txBox="1"/>
          <p:nvPr/>
        </p:nvSpPr>
        <p:spPr>
          <a:xfrm>
            <a:off x="3178403" y="2248928"/>
            <a:ext cx="5583008" cy="2308324"/>
          </a:xfrm>
          <a:prstGeom prst="rect">
            <a:avLst/>
          </a:prstGeom>
          <a:noFill/>
        </p:spPr>
        <p:txBody>
          <a:bodyPr wrap="square" rtlCol="0">
            <a:spAutoFit/>
          </a:bodyPr>
          <a:lstStyle/>
          <a:p>
            <a:pPr algn="ctr"/>
            <a:r>
              <a:rPr lang="it-IT" dirty="0" smtClean="0"/>
              <a:t>- Acquisizione di spettri di assorbimento delle soluzioni a diversa concentrazione della rodamina B</a:t>
            </a:r>
          </a:p>
          <a:p>
            <a:pPr algn="ctr"/>
            <a:endParaRPr lang="it-IT" dirty="0"/>
          </a:p>
          <a:p>
            <a:pPr marL="285750" indent="-285750" algn="ctr">
              <a:buFontTx/>
              <a:buChar char="-"/>
            </a:pPr>
            <a:r>
              <a:rPr lang="it-IT" dirty="0" smtClean="0"/>
              <a:t>Osservazione qualitativa e quantitativa degli spettri</a:t>
            </a:r>
          </a:p>
          <a:p>
            <a:pPr algn="ctr"/>
            <a:endParaRPr lang="it-IT" dirty="0"/>
          </a:p>
          <a:p>
            <a:pPr algn="ctr"/>
            <a:endParaRPr lang="it-IT" dirty="0"/>
          </a:p>
        </p:txBody>
      </p:sp>
      <p:sp>
        <p:nvSpPr>
          <p:cNvPr id="19"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
        <p:nvSpPr>
          <p:cNvPr id="20" name="Rettangolo arrotondato 19"/>
          <p:cNvSpPr/>
          <p:nvPr/>
        </p:nvSpPr>
        <p:spPr>
          <a:xfrm>
            <a:off x="2260947" y="4420774"/>
            <a:ext cx="8097734" cy="151865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TERZO OBIETTIVO:</a:t>
            </a:r>
          </a:p>
          <a:p>
            <a:pPr algn="ctr"/>
            <a:endParaRPr lang="it-IT" dirty="0" smtClean="0"/>
          </a:p>
          <a:p>
            <a:pPr algn="ctr"/>
            <a:r>
              <a:rPr lang="it-IT" dirty="0" smtClean="0"/>
              <a:t>Mettere in grafico gli spettri di assorbimento delle diverse soluzioni di rodamina B e osservare la bande di assorbimento nella regione UV e nel visibile.</a:t>
            </a:r>
            <a:endParaRPr lang="it-IT" dirty="0"/>
          </a:p>
        </p:txBody>
      </p:sp>
    </p:spTree>
    <p:extLst>
      <p:ext uri="{BB962C8B-B14F-4D97-AF65-F5344CB8AC3E}">
        <p14:creationId xmlns:p14="http://schemas.microsoft.com/office/powerpoint/2010/main" val="1247354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1141413" y="604870"/>
            <a:ext cx="9905998" cy="1478570"/>
          </a:xfrm>
        </p:spPr>
        <p:txBody>
          <a:bodyPr>
            <a:normAutofit/>
          </a:bodyPr>
          <a:lstStyle/>
          <a:p>
            <a:pPr algn="ctr"/>
            <a:r>
              <a:rPr lang="it-IT" dirty="0" smtClean="0">
                <a:solidFill>
                  <a:schemeClr val="accent6">
                    <a:lumMod val="40000"/>
                    <a:lumOff val="60000"/>
                  </a:schemeClr>
                </a:solidFill>
              </a:rPr>
              <a:t>CARATTERISTICHE DI EMISSIONE DELLA RODAMINA B</a:t>
            </a:r>
            <a:endParaRPr lang="it-IT" dirty="0">
              <a:solidFill>
                <a:schemeClr val="accent6">
                  <a:lumMod val="40000"/>
                  <a:lumOff val="60000"/>
                </a:schemeClr>
              </a:solidFill>
            </a:endParaRPr>
          </a:p>
        </p:txBody>
      </p:sp>
      <p:sp>
        <p:nvSpPr>
          <p:cNvPr id="7" name="CasellaDiTesto 6"/>
          <p:cNvSpPr txBox="1"/>
          <p:nvPr/>
        </p:nvSpPr>
        <p:spPr>
          <a:xfrm>
            <a:off x="2395869" y="2250792"/>
            <a:ext cx="7397086" cy="369332"/>
          </a:xfrm>
          <a:prstGeom prst="rect">
            <a:avLst/>
          </a:prstGeom>
          <a:noFill/>
        </p:spPr>
        <p:txBody>
          <a:bodyPr wrap="square" rtlCol="0">
            <a:spAutoFit/>
          </a:bodyPr>
          <a:lstStyle/>
          <a:p>
            <a:pPr algn="ctr"/>
            <a:r>
              <a:rPr lang="it-IT" dirty="0" smtClean="0"/>
              <a:t>Osservazione della fluorescenza (qualitativa)</a:t>
            </a:r>
          </a:p>
        </p:txBody>
      </p:sp>
      <p:pic>
        <p:nvPicPr>
          <p:cNvPr id="2" name="Immagine 1"/>
          <p:cNvPicPr>
            <a:picLocks noChangeAspect="1"/>
          </p:cNvPicPr>
          <p:nvPr/>
        </p:nvPicPr>
        <p:blipFill rotWithShape="1">
          <a:blip r:embed="rId2" cstate="print">
            <a:extLst>
              <a:ext uri="{28A0092B-C50C-407E-A947-70E740481C1C}">
                <a14:useLocalDpi xmlns:a14="http://schemas.microsoft.com/office/drawing/2010/main" val="0"/>
              </a:ext>
            </a:extLst>
          </a:blip>
          <a:srcRect l="25316" t="10540" r="33001" b="6402"/>
          <a:stretch/>
        </p:blipFill>
        <p:spPr>
          <a:xfrm>
            <a:off x="4796554" y="2993923"/>
            <a:ext cx="2595716" cy="2905432"/>
          </a:xfrm>
          <a:prstGeom prst="rect">
            <a:avLst/>
          </a:prstGeom>
        </p:spPr>
      </p:pic>
      <p:sp>
        <p:nvSpPr>
          <p:cNvPr id="8" name="CasellaDiTesto 3"/>
          <p:cNvSpPr txBox="1"/>
          <p:nvPr/>
        </p:nvSpPr>
        <p:spPr>
          <a:xfrm>
            <a:off x="4520702" y="6540689"/>
            <a:ext cx="3578224" cy="338554"/>
          </a:xfrm>
          <a:prstGeom prst="rect">
            <a:avLst/>
          </a:prstGeom>
          <a:noFill/>
        </p:spPr>
        <p:txBody>
          <a:bodyPr wrap="none" rtlCol="0">
            <a:spAutoFit/>
          </a:bodyPr>
          <a:ls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it-IT" sz="1600" dirty="0" smtClean="0">
                <a:solidFill>
                  <a:schemeClr val="tx2">
                    <a:lumMod val="75000"/>
                  </a:schemeClr>
                </a:solidFill>
              </a:rPr>
              <a:t>Valentina Domenici, maggio 2020</a:t>
            </a:r>
            <a:endParaRPr lang="it-IT" sz="1600" dirty="0">
              <a:solidFill>
                <a:schemeClr val="tx2">
                  <a:lumMod val="75000"/>
                </a:schemeClr>
              </a:solidFill>
            </a:endParaRPr>
          </a:p>
        </p:txBody>
      </p:sp>
    </p:spTree>
    <p:extLst>
      <p:ext uri="{BB962C8B-B14F-4D97-AF65-F5344CB8AC3E}">
        <p14:creationId xmlns:p14="http://schemas.microsoft.com/office/powerpoint/2010/main" val="274258506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Rosso viola">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Circuito</Template>
  <TotalTime>565</TotalTime>
  <Words>599</Words>
  <Application>Microsoft Office PowerPoint</Application>
  <PresentationFormat>Widescreen</PresentationFormat>
  <Paragraphs>88</Paragraphs>
  <Slides>12</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12</vt:i4>
      </vt:variant>
    </vt:vector>
  </HeadingPairs>
  <TitlesOfParts>
    <vt:vector size="19" baseType="lpstr">
      <vt:lpstr>Arial</vt:lpstr>
      <vt:lpstr>Calibri</vt:lpstr>
      <vt:lpstr>Symbol</vt:lpstr>
      <vt:lpstr>Times New Roman</vt:lpstr>
      <vt:lpstr>Trebuchet MS</vt:lpstr>
      <vt:lpstr>Tw Cen MT</vt:lpstr>
      <vt:lpstr>Circuito</vt:lpstr>
      <vt:lpstr>Esperienza VIRTUALE SULLA SPETTROSCOPIA DI FLUORESCENZA</vt:lpstr>
      <vt:lpstr>Le caratteristiche di assorbimento/emissione DELLA RODAMINA B</vt:lpstr>
      <vt:lpstr>LA RODAMINA B</vt:lpstr>
      <vt:lpstr>LA RODAMINA B</vt:lpstr>
      <vt:lpstr>PREPARAZIONE DEI CAMPIONI</vt:lpstr>
      <vt:lpstr>Le soluzioni ottenute</vt:lpstr>
      <vt:lpstr>Spettri di assorbimento della rodamina b</vt:lpstr>
      <vt:lpstr>Spettri di Assorbimento della rodamina B</vt:lpstr>
      <vt:lpstr>CARATTERISTICHE DI EMISSIONE DELLA RODAMINA B</vt:lpstr>
      <vt:lpstr>SPETTRI DI ECCITAZIONE/EMISSIONE DELLA RODAMINA B</vt:lpstr>
      <vt:lpstr>Spettri di eccitazione / emissione della rodamina B</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Esperienza Assorbimento / Fluorescenza</dc:title>
  <dc:creator>Domenici</dc:creator>
  <cp:lastModifiedBy>Domenici</cp:lastModifiedBy>
  <cp:revision>35</cp:revision>
  <dcterms:created xsi:type="dcterms:W3CDTF">2018-03-04T09:04:19Z</dcterms:created>
  <dcterms:modified xsi:type="dcterms:W3CDTF">2020-05-08T10:26:49Z</dcterms:modified>
</cp:coreProperties>
</file>