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83" r:id="rId4"/>
    <p:sldId id="278" r:id="rId5"/>
    <p:sldId id="279" r:id="rId6"/>
    <p:sldId id="282" r:id="rId7"/>
    <p:sldId id="263" r:id="rId8"/>
    <p:sldId id="264" r:id="rId9"/>
    <p:sldId id="275" r:id="rId10"/>
    <p:sldId id="276" r:id="rId11"/>
    <p:sldId id="268" r:id="rId12"/>
    <p:sldId id="271" r:id="rId13"/>
    <p:sldId id="272" r:id="rId14"/>
    <p:sldId id="273" r:id="rId15"/>
    <p:sldId id="274" r:id="rId16"/>
    <p:sldId id="260" r:id="rId17"/>
    <p:sldId id="280"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2" autoAdjust="0"/>
    <p:restoredTop sz="94660"/>
  </p:normalViewPr>
  <p:slideViewPr>
    <p:cSldViewPr snapToGrid="0">
      <p:cViewPr varScale="1">
        <p:scale>
          <a:sx n="74" d="100"/>
          <a:sy n="74" d="100"/>
        </p:scale>
        <p:origin x="3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D1E07-112C-4748-9C2A-9B0870AB35B8}" type="datetimeFigureOut">
              <a:rPr lang="it-IT" smtClean="0"/>
              <a:t>02/05/2020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6DC98-E760-4C39-AE5A-DA2881D8E90F}" type="slidenum">
              <a:rPr lang="it-IT" smtClean="0"/>
              <a:t>‹N›</a:t>
            </a:fld>
            <a:endParaRPr lang="it-IT"/>
          </a:p>
        </p:txBody>
      </p:sp>
    </p:spTree>
    <p:extLst>
      <p:ext uri="{BB962C8B-B14F-4D97-AF65-F5344CB8AC3E}">
        <p14:creationId xmlns:p14="http://schemas.microsoft.com/office/powerpoint/2010/main" val="3805786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DD4B42-47ED-4DBC-842A-D24CAC7BBE30}" type="datetimeFigureOut">
              <a:rPr lang="it-IT" smtClean="0"/>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79701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DD4B42-47ED-4DBC-842A-D24CAC7BBE30}" type="datetimeFigureOut">
              <a:rPr lang="it-IT" smtClean="0"/>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249866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DD4B42-47ED-4DBC-842A-D24CAC7BBE30}" type="datetimeFigureOut">
              <a:rPr lang="it-IT" smtClean="0"/>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371204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DD4B42-47ED-4DBC-842A-D24CAC7BBE30}" type="datetimeFigureOut">
              <a:rPr lang="it-IT" smtClean="0"/>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249371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DD4B42-47ED-4DBC-842A-D24CAC7BBE30}" type="datetimeFigureOut">
              <a:rPr lang="it-IT" smtClean="0"/>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90454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1DD4B42-47ED-4DBC-842A-D24CAC7BBE30}" type="datetimeFigureOut">
              <a:rPr lang="it-IT" smtClean="0"/>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301430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1DD4B42-47ED-4DBC-842A-D24CAC7BBE30}" type="datetimeFigureOut">
              <a:rPr lang="it-IT" smtClean="0"/>
              <a:t>02/05/2020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84567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1DD4B42-47ED-4DBC-842A-D24CAC7BBE30}" type="datetimeFigureOut">
              <a:rPr lang="it-IT" smtClean="0"/>
              <a:t>02/05/2020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371333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DD4B42-47ED-4DBC-842A-D24CAC7BBE30}" type="datetimeFigureOut">
              <a:rPr lang="it-IT" smtClean="0"/>
              <a:t>02/05/2020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18157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DD4B42-47ED-4DBC-842A-D24CAC7BBE30}" type="datetimeFigureOut">
              <a:rPr lang="it-IT" smtClean="0"/>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38473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DD4B42-47ED-4DBC-842A-D24CAC7BBE30}" type="datetimeFigureOut">
              <a:rPr lang="it-IT" smtClean="0"/>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B65FBA-B135-4240-8EB5-E8370D439AE0}" type="slidenum">
              <a:rPr lang="it-IT" smtClean="0"/>
              <a:t>‹N›</a:t>
            </a:fld>
            <a:endParaRPr lang="it-IT"/>
          </a:p>
        </p:txBody>
      </p:sp>
    </p:spTree>
    <p:extLst>
      <p:ext uri="{BB962C8B-B14F-4D97-AF65-F5344CB8AC3E}">
        <p14:creationId xmlns:p14="http://schemas.microsoft.com/office/powerpoint/2010/main" val="424218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D4B42-47ED-4DBC-842A-D24CAC7BBE30}" type="datetimeFigureOut">
              <a:rPr lang="it-IT" smtClean="0"/>
              <a:t>02/05/2020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65FBA-B135-4240-8EB5-E8370D439AE0}" type="slidenum">
              <a:rPr lang="it-IT" smtClean="0"/>
              <a:t>‹N›</a:t>
            </a:fld>
            <a:endParaRPr lang="it-IT"/>
          </a:p>
        </p:txBody>
      </p:sp>
    </p:spTree>
    <p:extLst>
      <p:ext uri="{BB962C8B-B14F-4D97-AF65-F5344CB8AC3E}">
        <p14:creationId xmlns:p14="http://schemas.microsoft.com/office/powerpoint/2010/main" val="321462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hbQvMXeIDms" TargetMode="External"/><Relationship Id="rId7" Type="http://schemas.openxmlformats.org/officeDocument/2006/relationships/image" Target="../media/image1.png"/><Relationship Id="rId2" Type="http://schemas.openxmlformats.org/officeDocument/2006/relationships/hyperlink" Target="http://www.euchems.eu/divisions/ethics-in-chemistry/" TargetMode="External"/><Relationship Id="rId1" Type="http://schemas.openxmlformats.org/officeDocument/2006/relationships/slideLayout" Target="../slideLayouts/slideLayout2.xml"/><Relationship Id="rId6" Type="http://schemas.openxmlformats.org/officeDocument/2006/relationships/hyperlink" Target="http://smslab.dcci.unipi.it/etica2016/" TargetMode="External"/><Relationship Id="rId5" Type="http://schemas.openxmlformats.org/officeDocument/2006/relationships/hyperlink" Target="https://www1.dcci.unipi.it/etica2016/index.html" TargetMode="External"/><Relationship Id="rId4" Type="http://schemas.openxmlformats.org/officeDocument/2006/relationships/hyperlink" Target="https://ilblogdellasci.wordpress.com/etica-e-chimica/dual-chemistry-limpiego-duplice-della-chimic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zainrete.it/articolo/etica-della-chimica-nella-formazione-dei-ricercatori/valentina-domenici/2019-01-20" TargetMode="External"/><Relationship Id="rId7" Type="http://schemas.openxmlformats.org/officeDocument/2006/relationships/image" Target="../media/image1.png"/><Relationship Id="rId2" Type="http://schemas.openxmlformats.org/officeDocument/2006/relationships/hyperlink" Target="https://ilblogdellasci.wordpress.com/2018/02/28/il-ddt-origini-successo-e-declino/" TargetMode="External"/><Relationship Id="rId1" Type="http://schemas.openxmlformats.org/officeDocument/2006/relationships/slideLayout" Target="../slideLayouts/slideLayout2.xml"/><Relationship Id="rId6" Type="http://schemas.openxmlformats.org/officeDocument/2006/relationships/hyperlink" Target="http://www.stoccolmaaroma.it/2016/fritz-haber-nobel-la-chimica/" TargetMode="External"/><Relationship Id="rId5" Type="http://schemas.openxmlformats.org/officeDocument/2006/relationships/hyperlink" Target="https://www.scienceinschool.org/it/2014/issue29/ethical_chemistry" TargetMode="External"/><Relationship Id="rId4" Type="http://schemas.openxmlformats.org/officeDocument/2006/relationships/hyperlink" Target="https://ilblogdellasci.wordpress.com/etica-e-chimi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4429919"/>
            <a:ext cx="9809408" cy="2387600"/>
          </a:xfrm>
        </p:spPr>
        <p:txBody>
          <a:bodyPr>
            <a:normAutofit/>
          </a:bodyPr>
          <a:lstStyle/>
          <a:p>
            <a:r>
              <a:rPr lang="it-IT" sz="2400" dirty="0" smtClean="0"/>
              <a:t>Valentina Domenici materiale ridotto del Corso:</a:t>
            </a:r>
            <a:br>
              <a:rPr lang="it-IT" sz="2400" dirty="0" smtClean="0"/>
            </a:br>
            <a:r>
              <a:rPr lang="it-IT" sz="2400" dirty="0" smtClean="0"/>
              <a:t> </a:t>
            </a:r>
            <a:r>
              <a:rPr lang="it-IT" sz="2400" b="1" i="1" dirty="0" smtClean="0"/>
              <a:t>Storia della chimica ed elementi di didattica</a:t>
            </a:r>
            <a:endParaRPr lang="it-IT" sz="2400" b="1" i="1" dirty="0"/>
          </a:p>
        </p:txBody>
      </p:sp>
      <p:sp>
        <p:nvSpPr>
          <p:cNvPr id="3" name="Sottotitolo 2"/>
          <p:cNvSpPr>
            <a:spLocks noGrp="1"/>
          </p:cNvSpPr>
          <p:nvPr>
            <p:ph type="subTitle" idx="1"/>
          </p:nvPr>
        </p:nvSpPr>
        <p:spPr>
          <a:xfrm>
            <a:off x="1524000" y="1670897"/>
            <a:ext cx="9144000" cy="2515427"/>
          </a:xfrm>
        </p:spPr>
        <p:txBody>
          <a:bodyPr>
            <a:noAutofit/>
          </a:bodyPr>
          <a:lstStyle/>
          <a:p>
            <a:r>
              <a:rPr lang="it-IT" sz="4400" b="1" dirty="0" smtClean="0"/>
              <a:t>«ETICA DELLA CHIMICA e INSEGNAMENTO DELLA CHIMICA»</a:t>
            </a:r>
            <a:endParaRPr lang="it-IT" sz="4400" b="1"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4" name="CasellaDiTesto 3"/>
          <p:cNvSpPr txBox="1"/>
          <p:nvPr/>
        </p:nvSpPr>
        <p:spPr>
          <a:xfrm>
            <a:off x="0" y="3831068"/>
            <a:ext cx="12175373" cy="954107"/>
          </a:xfrm>
          <a:prstGeom prst="rect">
            <a:avLst/>
          </a:prstGeom>
          <a:noFill/>
        </p:spPr>
        <p:txBody>
          <a:bodyPr wrap="square" rtlCol="0">
            <a:spAutoFit/>
          </a:bodyPr>
          <a:lstStyle/>
          <a:p>
            <a:pPr algn="ctr"/>
            <a:r>
              <a:rPr lang="it-IT" sz="2000" b="1" dirty="0" smtClean="0"/>
              <a:t>Appunti di introduzione all’argomento con alcuni riferimenti utili all’approfondimento.</a:t>
            </a:r>
          </a:p>
          <a:p>
            <a:pPr algn="ctr"/>
            <a:endParaRPr lang="it-IT" dirty="0"/>
          </a:p>
          <a:p>
            <a:pPr algn="ctr"/>
            <a:r>
              <a:rPr lang="it-IT" b="1" dirty="0" smtClean="0"/>
              <a:t>#nota bene: </a:t>
            </a:r>
            <a:r>
              <a:rPr lang="it-IT" dirty="0" smtClean="0"/>
              <a:t>tutte le immagini sono state eliminate per motivi di copyright e per rendere la presentazione meno pesante.</a:t>
            </a:r>
            <a:endParaRPr lang="it-IT" dirty="0"/>
          </a:p>
        </p:txBody>
      </p:sp>
    </p:spTree>
    <p:extLst>
      <p:ext uri="{BB962C8B-B14F-4D97-AF65-F5344CB8AC3E}">
        <p14:creationId xmlns:p14="http://schemas.microsoft.com/office/powerpoint/2010/main" val="3437056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031687"/>
            <a:ext cx="10515600" cy="4351338"/>
          </a:xfrm>
        </p:spPr>
        <p:txBody>
          <a:bodyPr>
            <a:normAutofit fontScale="77500" lnSpcReduction="20000"/>
          </a:bodyPr>
          <a:lstStyle/>
          <a:p>
            <a:r>
              <a:rPr lang="it-IT" dirty="0"/>
              <a:t>- </a:t>
            </a:r>
            <a:r>
              <a:rPr lang="it-IT" b="1" dirty="0"/>
              <a:t>Cambiamenti climatici</a:t>
            </a:r>
            <a:r>
              <a:rPr lang="it-IT" dirty="0"/>
              <a:t>: interazione tra radiazione e materia, spettroscopia infrarossa, termochimica, aerosol, isotopi, stati della materia, reazioni di combustione, stechiometria, idrocarburi.</a:t>
            </a:r>
          </a:p>
          <a:p>
            <a:r>
              <a:rPr lang="it-IT" dirty="0"/>
              <a:t>- </a:t>
            </a:r>
            <a:r>
              <a:rPr lang="it-IT" b="1" dirty="0"/>
              <a:t>Acidificazione degli oceani</a:t>
            </a:r>
            <a:r>
              <a:rPr lang="it-IT" dirty="0"/>
              <a:t>: chimica delle reazioni acido-base, equilibrio chimico, solubilità, chimica dell’acqua, stechiometria, modelli.</a:t>
            </a:r>
          </a:p>
          <a:p>
            <a:r>
              <a:rPr lang="it-IT" dirty="0"/>
              <a:t>- </a:t>
            </a:r>
            <a:r>
              <a:rPr lang="it-IT" b="1" dirty="0"/>
              <a:t>Riduzione dello strato dell’ozono</a:t>
            </a:r>
            <a:r>
              <a:rPr lang="it-IT" dirty="0"/>
              <a:t>: fotochimica, interazione tra radiazione e materia, spettroscopia ultravioletta, reazioni con radicali liberi, meccanismi di reazione, termochimica, cinetica chimica.</a:t>
            </a:r>
          </a:p>
          <a:p>
            <a:r>
              <a:rPr lang="it-IT" dirty="0"/>
              <a:t>- </a:t>
            </a:r>
            <a:r>
              <a:rPr lang="it-IT" b="1" dirty="0"/>
              <a:t>Cicli dell’azoto e del fosforo</a:t>
            </a:r>
            <a:r>
              <a:rPr lang="it-IT" dirty="0"/>
              <a:t>: chimica degli elementi, stechiometria, termochimica, cinetica chimica, reattività chimica, composti dell’azoto, composti del fosforo.</a:t>
            </a:r>
          </a:p>
          <a:p>
            <a:r>
              <a:rPr lang="it-IT" dirty="0"/>
              <a:t>- </a:t>
            </a:r>
            <a:r>
              <a:rPr lang="it-IT" b="1" dirty="0"/>
              <a:t>Utilizzo della risorsa acqua</a:t>
            </a:r>
            <a:r>
              <a:rPr lang="it-IT" dirty="0"/>
              <a:t>: chimica dell’acqua, solubilità, equilibrio chimico, stati della materia.</a:t>
            </a:r>
          </a:p>
          <a:p>
            <a:r>
              <a:rPr lang="it-IT" dirty="0"/>
              <a:t>- </a:t>
            </a:r>
            <a:r>
              <a:rPr lang="it-IT" b="1" dirty="0"/>
              <a:t>Aumento dell’aerosol atmosferico</a:t>
            </a:r>
            <a:r>
              <a:rPr lang="it-IT" dirty="0"/>
              <a:t>: stati della materia, transizioni di fase, termochimica, reazioni acido-base, equilibrio di reazione</a:t>
            </a:r>
            <a:r>
              <a:rPr lang="it-IT" dirty="0" smtClean="0"/>
              <a:t>.</a:t>
            </a:r>
            <a:endParaRPr lang="it-IT" dirty="0"/>
          </a:p>
        </p:txBody>
      </p:sp>
      <p:sp>
        <p:nvSpPr>
          <p:cNvPr id="4" name="Titolo 1"/>
          <p:cNvSpPr txBox="1">
            <a:spLocks/>
          </p:cNvSpPr>
          <p:nvPr/>
        </p:nvSpPr>
        <p:spPr>
          <a:xfrm>
            <a:off x="244698" y="0"/>
            <a:ext cx="102709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b="1" dirty="0" smtClean="0">
                <a:effectLst>
                  <a:outerShdw blurRad="38100" dist="38100" dir="2700000" algn="tl">
                    <a:srgbClr val="000000">
                      <a:alpha val="43137"/>
                    </a:srgbClr>
                  </a:outerShdw>
                </a:effectLst>
              </a:rPr>
              <a:t>ANTROPOCENE</a:t>
            </a:r>
            <a:endParaRPr lang="it-IT" b="1" dirty="0">
              <a:effectLst>
                <a:outerShdw blurRad="38100" dist="38100" dir="2700000" algn="tl">
                  <a:srgbClr val="000000">
                    <a:alpha val="43137"/>
                  </a:srgbClr>
                </a:outerShdw>
              </a:effectLst>
            </a:endParaRPr>
          </a:p>
        </p:txBody>
      </p:sp>
      <p:sp>
        <p:nvSpPr>
          <p:cNvPr id="5" name="Rettangolo 4"/>
          <p:cNvSpPr/>
          <p:nvPr/>
        </p:nvSpPr>
        <p:spPr>
          <a:xfrm>
            <a:off x="4116947" y="276910"/>
            <a:ext cx="7783132" cy="646331"/>
          </a:xfrm>
          <a:prstGeom prst="rect">
            <a:avLst/>
          </a:prstGeom>
        </p:spPr>
        <p:txBody>
          <a:bodyPr wrap="square">
            <a:spAutoFit/>
          </a:bodyPr>
          <a:lstStyle/>
          <a:p>
            <a:r>
              <a:rPr lang="it-IT" dirty="0">
                <a:latin typeface="Calibri" panose="020F0502020204030204" pitchFamily="34" charset="0"/>
                <a:ea typeface="Calibri" panose="020F0502020204030204" pitchFamily="34" charset="0"/>
                <a:cs typeface="Times New Roman" panose="02020603050405020304" pitchFamily="18" charset="0"/>
              </a:rPr>
              <a:t>E’ importante qui soffermarsi sui cambiamenti che la Terra sta vivendo nell’</a:t>
            </a:r>
            <a:r>
              <a:rPr lang="it-IT" dirty="0" err="1">
                <a:latin typeface="Calibri" panose="020F0502020204030204" pitchFamily="34" charset="0"/>
                <a:ea typeface="Calibri" panose="020F0502020204030204" pitchFamily="34" charset="0"/>
                <a:cs typeface="Times New Roman" panose="02020603050405020304" pitchFamily="18" charset="0"/>
              </a:rPr>
              <a:t>Antropocene</a:t>
            </a:r>
            <a:r>
              <a:rPr lang="it-IT" dirty="0">
                <a:latin typeface="Calibri" panose="020F0502020204030204" pitchFamily="34" charset="0"/>
                <a:ea typeface="Calibri" panose="020F0502020204030204" pitchFamily="34" charset="0"/>
                <a:cs typeface="Times New Roman" panose="02020603050405020304" pitchFamily="18" charset="0"/>
              </a:rPr>
              <a:t> e che riguardano più da vicino la </a:t>
            </a:r>
            <a:r>
              <a:rPr lang="it-IT" dirty="0" smtClean="0">
                <a:latin typeface="Calibri" panose="020F0502020204030204" pitchFamily="34" charset="0"/>
                <a:ea typeface="Calibri" panose="020F0502020204030204" pitchFamily="34" charset="0"/>
                <a:cs typeface="Times New Roman" panose="02020603050405020304" pitchFamily="18" charset="0"/>
              </a:rPr>
              <a:t>chimica.</a:t>
            </a:r>
            <a:endParaRPr lang="it-IT" dirty="0"/>
          </a:p>
        </p:txBody>
      </p:sp>
      <p:sp>
        <p:nvSpPr>
          <p:cNvPr id="6" name="CasellaDiTesto 5"/>
          <p:cNvSpPr txBox="1"/>
          <p:nvPr/>
        </p:nvSpPr>
        <p:spPr>
          <a:xfrm>
            <a:off x="4842456" y="1342058"/>
            <a:ext cx="1467068" cy="369332"/>
          </a:xfrm>
          <a:prstGeom prst="rect">
            <a:avLst/>
          </a:prstGeom>
          <a:noFill/>
        </p:spPr>
        <p:txBody>
          <a:bodyPr wrap="none" rtlCol="0">
            <a:spAutoFit/>
          </a:bodyPr>
          <a:lstStyle/>
          <a:p>
            <a:r>
              <a:rPr lang="it-IT" i="1" dirty="0" smtClean="0"/>
              <a:t>Ad esempio…</a:t>
            </a:r>
            <a:endParaRPr lang="it-IT" i="1" dirty="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9"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3605235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12124" y="1"/>
            <a:ext cx="10941676" cy="1197734"/>
          </a:xfrm>
        </p:spPr>
        <p:txBody>
          <a:bodyPr/>
          <a:lstStyle/>
          <a:p>
            <a:r>
              <a:rPr lang="it-IT" altLang="it-IT" sz="4000" b="1" dirty="0">
                <a:effectLst>
                  <a:outerShdw blurRad="38100" dist="38100" dir="2700000" algn="tl">
                    <a:srgbClr val="000000">
                      <a:alpha val="43137"/>
                    </a:srgbClr>
                  </a:outerShdw>
                </a:effectLst>
              </a:rPr>
              <a:t>I principi </a:t>
            </a:r>
            <a:r>
              <a:rPr lang="it-IT" altLang="it-IT" sz="4000" b="1" dirty="0" smtClean="0">
                <a:effectLst>
                  <a:outerShdw blurRad="38100" dist="38100" dir="2700000" algn="tl">
                    <a:srgbClr val="000000">
                      <a:alpha val="43137"/>
                    </a:srgbClr>
                  </a:outerShdw>
                </a:effectLst>
              </a:rPr>
              <a:t>etici del chimico nella sua professione.</a:t>
            </a:r>
            <a:endParaRPr lang="it-IT" altLang="it-IT" sz="4000" b="1" dirty="0">
              <a:effectLst>
                <a:outerShdw blurRad="38100" dist="38100" dir="2700000" algn="tl">
                  <a:srgbClr val="000000">
                    <a:alpha val="43137"/>
                  </a:srgbClr>
                </a:outerShdw>
              </a:effectLst>
            </a:endParaRPr>
          </a:p>
        </p:txBody>
      </p:sp>
      <p:sp>
        <p:nvSpPr>
          <p:cNvPr id="26627" name="Rectangle 3"/>
          <p:cNvSpPr>
            <a:spLocks noGrp="1" noChangeArrowheads="1"/>
          </p:cNvSpPr>
          <p:nvPr>
            <p:ph type="body" idx="1"/>
          </p:nvPr>
        </p:nvSpPr>
        <p:spPr/>
        <p:txBody>
          <a:bodyPr/>
          <a:lstStyle/>
          <a:p>
            <a:r>
              <a:rPr lang="it-IT" altLang="it-IT" dirty="0"/>
              <a:t>Ogni chimico ha i propri principi etici, da cui derivano i codici di condotta ed i codici morali </a:t>
            </a:r>
            <a:r>
              <a:rPr lang="it-IT" altLang="it-IT" dirty="0" smtClean="0"/>
              <a:t>di responsabilità </a:t>
            </a:r>
            <a:r>
              <a:rPr lang="it-IT" altLang="it-IT" dirty="0"/>
              <a:t>per rispettare le procedure della sicurezza del lavoro e per ottemperare alle </a:t>
            </a:r>
            <a:r>
              <a:rPr lang="it-IT" altLang="it-IT" dirty="0" smtClean="0"/>
              <a:t>leggi nazionali </a:t>
            </a:r>
            <a:r>
              <a:rPr lang="it-IT" altLang="it-IT" dirty="0"/>
              <a:t>e alle convenzioni </a:t>
            </a:r>
            <a:r>
              <a:rPr lang="it-IT" altLang="it-IT" dirty="0" smtClean="0"/>
              <a:t>internazionali. </a:t>
            </a:r>
            <a:endParaRPr lang="it-IT" altLang="it-IT" dirty="0"/>
          </a:p>
          <a:p>
            <a:r>
              <a:rPr lang="it-IT" altLang="it-IT" b="1" i="1" dirty="0"/>
              <a:t>L’etica fa da collante fra le convenzioni internazionali, i codici di condotta della propria disciplina e le norme di comportamento nel proprio ambiente di </a:t>
            </a:r>
            <a:r>
              <a:rPr lang="it-IT" altLang="it-IT" b="1" i="1" dirty="0" smtClean="0"/>
              <a:t>lavoro.</a:t>
            </a:r>
            <a:endParaRPr lang="it-IT" altLang="it-IT" b="1" i="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1870750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89396" y="0"/>
            <a:ext cx="9721403" cy="1125538"/>
          </a:xfrm>
        </p:spPr>
        <p:txBody>
          <a:bodyPr/>
          <a:lstStyle/>
          <a:p>
            <a:pPr eaLnBrk="1" hangingPunct="1"/>
            <a:r>
              <a:rPr lang="it-IT" altLang="it-IT" b="1" dirty="0" smtClean="0">
                <a:effectLst>
                  <a:outerShdw blurRad="38100" dist="38100" dir="2700000" algn="tl">
                    <a:srgbClr val="000000">
                      <a:alpha val="43137"/>
                    </a:srgbClr>
                  </a:outerShdw>
                </a:effectLst>
              </a:rPr>
              <a:t>Criteri di condotta  della IUPAC</a:t>
            </a:r>
          </a:p>
        </p:txBody>
      </p:sp>
      <p:sp>
        <p:nvSpPr>
          <p:cNvPr id="30723" name="Rectangle 3"/>
          <p:cNvSpPr>
            <a:spLocks noGrp="1" noChangeArrowheads="1"/>
          </p:cNvSpPr>
          <p:nvPr>
            <p:ph type="body" idx="1"/>
          </p:nvPr>
        </p:nvSpPr>
        <p:spPr>
          <a:xfrm>
            <a:off x="991673" y="1725769"/>
            <a:ext cx="10303099" cy="4871882"/>
          </a:xfrm>
        </p:spPr>
        <p:txBody>
          <a:bodyPr/>
          <a:lstStyle/>
          <a:p>
            <a:pPr marL="0" indent="0" eaLnBrk="1" hangingPunct="1">
              <a:lnSpc>
                <a:spcPct val="80000"/>
              </a:lnSpc>
              <a:buNone/>
            </a:pPr>
            <a:r>
              <a:rPr lang="it-IT" altLang="it-IT" dirty="0"/>
              <a:t>1) Verificare che il proprio lavoro sia etico e difenda la dignità e la continua reputazione e integrità della propria professione;</a:t>
            </a:r>
          </a:p>
          <a:p>
            <a:pPr eaLnBrk="1" hangingPunct="1">
              <a:lnSpc>
                <a:spcPct val="80000"/>
              </a:lnSpc>
              <a:buFontTx/>
              <a:buNone/>
            </a:pPr>
            <a:r>
              <a:rPr lang="it-IT" altLang="it-IT" dirty="0"/>
              <a:t>2) Fare in modo che le proprie conoscenze e tecnologie siano utilizzate per il beneficio e per il miglioramento dell’umanità e dell’ambiente; </a:t>
            </a:r>
          </a:p>
          <a:p>
            <a:pPr eaLnBrk="1" hangingPunct="1">
              <a:lnSpc>
                <a:spcPct val="80000"/>
              </a:lnSpc>
              <a:buFontTx/>
              <a:buNone/>
            </a:pPr>
            <a:r>
              <a:rPr lang="it-IT" altLang="it-IT" dirty="0"/>
              <a:t>3)  Fare in modo che il proprio lavoro sia in accordo con i principi dello sviluppo sostenibile e della salvaguardia della capacità della terra di garantire la vita in tutte le sue diversità; </a:t>
            </a:r>
          </a:p>
          <a:p>
            <a:pPr eaLnBrk="1" hangingPunct="1">
              <a:lnSpc>
                <a:spcPct val="80000"/>
              </a:lnSpc>
              <a:buFontTx/>
              <a:buNone/>
            </a:pPr>
            <a:r>
              <a:rPr lang="it-IT" altLang="it-IT" dirty="0"/>
              <a:t>4) Fare in modo che i prodotti chimici e le apparecchiature utilizzate sotto la propria responsabilità non siano utilizzate per scopi illegali o distruttivi o che rechino danni alle persone o all’ambiente;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1705138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339405" y="1828800"/>
            <a:ext cx="9844670" cy="4122113"/>
          </a:xfrm>
        </p:spPr>
        <p:txBody>
          <a:bodyPr>
            <a:normAutofit lnSpcReduction="10000"/>
          </a:bodyPr>
          <a:lstStyle/>
          <a:p>
            <a:pPr eaLnBrk="1" hangingPunct="1">
              <a:lnSpc>
                <a:spcPct val="90000"/>
              </a:lnSpc>
              <a:buFontTx/>
              <a:buNone/>
            </a:pPr>
            <a:r>
              <a:rPr lang="it-IT" altLang="it-IT" dirty="0"/>
              <a:t>5) Informare sempre le autorità competenti se si viene a conoscenza di ogni uso non corretto, o per scopi criminali o distruttivi dei prodotti chimici; </a:t>
            </a:r>
          </a:p>
          <a:p>
            <a:pPr eaLnBrk="1" hangingPunct="1">
              <a:lnSpc>
                <a:spcPct val="90000"/>
              </a:lnSpc>
              <a:buFontTx/>
              <a:buNone/>
            </a:pPr>
            <a:r>
              <a:rPr lang="it-IT" altLang="it-IT" dirty="0"/>
              <a:t>6) Minimizzare il rischio nei confronti dei propri vicini e dei colleghi di lavoro, di qualsiasi cittadino e dell’ambiente rispetto alle conseguenze volute e accidentali della propria attività; </a:t>
            </a:r>
          </a:p>
          <a:p>
            <a:pPr eaLnBrk="1" hangingPunct="1">
              <a:lnSpc>
                <a:spcPct val="90000"/>
              </a:lnSpc>
              <a:buFontTx/>
              <a:buNone/>
            </a:pPr>
            <a:r>
              <a:rPr lang="it-IT" altLang="it-IT" dirty="0"/>
              <a:t>7) Condurre regolari valutazioni degli effetti sulla salute e sulla sicurezza delle attività di cui si è responsabili; </a:t>
            </a:r>
          </a:p>
          <a:p>
            <a:pPr eaLnBrk="1" hangingPunct="1">
              <a:lnSpc>
                <a:spcPct val="90000"/>
              </a:lnSpc>
              <a:buFontTx/>
              <a:buNone/>
            </a:pPr>
            <a:r>
              <a:rPr lang="it-IT" altLang="it-IT" dirty="0"/>
              <a:t>8) Verificare che il proprio lavoro sia in accordo con le normative nazionali ed internazionali sui prodotti chimici; </a:t>
            </a:r>
          </a:p>
        </p:txBody>
      </p:sp>
      <p:sp>
        <p:nvSpPr>
          <p:cNvPr id="5" name="Rectangle 2"/>
          <p:cNvSpPr>
            <a:spLocks noGrp="1" noChangeArrowheads="1"/>
          </p:cNvSpPr>
          <p:nvPr>
            <p:ph type="title"/>
          </p:nvPr>
        </p:nvSpPr>
        <p:spPr>
          <a:xfrm>
            <a:off x="721216" y="0"/>
            <a:ext cx="9489583" cy="1125538"/>
          </a:xfrm>
        </p:spPr>
        <p:txBody>
          <a:bodyPr/>
          <a:lstStyle/>
          <a:p>
            <a:pPr eaLnBrk="1" hangingPunct="1"/>
            <a:r>
              <a:rPr lang="it-IT" altLang="it-IT" b="1" dirty="0" smtClean="0">
                <a:effectLst>
                  <a:outerShdw blurRad="38100" dist="38100" dir="2700000" algn="tl">
                    <a:srgbClr val="000000">
                      <a:alpha val="43137"/>
                    </a:srgbClr>
                  </a:outerShdw>
                </a:effectLst>
              </a:rPr>
              <a:t>Criteri di condotta  della IUPAC</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2610050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2124" y="0"/>
            <a:ext cx="10103476" cy="1325563"/>
          </a:xfrm>
        </p:spPr>
        <p:txBody>
          <a:bodyPr/>
          <a:lstStyle/>
          <a:p>
            <a:r>
              <a:rPr lang="it-IT" b="1" dirty="0" smtClean="0">
                <a:effectLst>
                  <a:outerShdw blurRad="38100" dist="38100" dir="2700000" algn="tl">
                    <a:srgbClr val="000000">
                      <a:alpha val="43137"/>
                    </a:srgbClr>
                  </a:outerShdw>
                </a:effectLst>
              </a:rPr>
              <a:t>Il giuramento del chimico.</a:t>
            </a:r>
            <a:endParaRPr lang="it-IT" b="1" dirty="0">
              <a:effectLst>
                <a:outerShdw blurRad="38100" dist="38100" dir="2700000" algn="tl">
                  <a:srgbClr val="000000">
                    <a:alpha val="43137"/>
                  </a:srgbClr>
                </a:outerShdw>
              </a:effectLst>
            </a:endParaRPr>
          </a:p>
        </p:txBody>
      </p:sp>
      <p:sp>
        <p:nvSpPr>
          <p:cNvPr id="4" name="Rectangle 3"/>
          <p:cNvSpPr txBox="1">
            <a:spLocks noChangeArrowheads="1"/>
          </p:cNvSpPr>
          <p:nvPr/>
        </p:nvSpPr>
        <p:spPr>
          <a:xfrm>
            <a:off x="612820" y="2562895"/>
            <a:ext cx="10740980" cy="3645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altLang="it-IT" dirty="0" smtClean="0"/>
              <a:t>E’ utile ricordare che il </a:t>
            </a:r>
            <a:r>
              <a:rPr lang="it-IT" altLang="it-IT" u="sng" dirty="0" smtClean="0"/>
              <a:t>codice etico della Società Chimica Italiana </a:t>
            </a:r>
            <a:r>
              <a:rPr lang="it-IT" altLang="it-IT" dirty="0" smtClean="0"/>
              <a:t>termina con il seguente impegno che ogni laureato dovrebbe sottoscrivere al termine del suo </a:t>
            </a:r>
            <a:r>
              <a:rPr lang="it-IT" altLang="it-IT" i="1" dirty="0" smtClean="0"/>
              <a:t>curriculum educativo</a:t>
            </a:r>
            <a:r>
              <a:rPr lang="it-IT" altLang="it-IT" dirty="0" smtClean="0"/>
              <a:t>: </a:t>
            </a:r>
          </a:p>
          <a:p>
            <a:pPr marL="0" indent="0" algn="ctr">
              <a:buNone/>
            </a:pPr>
            <a:r>
              <a:rPr lang="it-IT" altLang="it-IT" i="1" dirty="0" smtClean="0"/>
              <a:t>«Prometto solennemente di applicare le finalità delle scienze chimiche</a:t>
            </a:r>
            <a:r>
              <a:rPr lang="it-IT" altLang="it-IT" dirty="0" smtClean="0"/>
              <a:t> </a:t>
            </a:r>
            <a:r>
              <a:rPr lang="it-IT" altLang="it-IT" i="1" dirty="0" smtClean="0"/>
              <a:t>per: salvaguardare l’ambiente ed i suoi ecosistemi; migliorare la qualità della vita senza nuocere al mondo circostante; controllare il</a:t>
            </a:r>
            <a:r>
              <a:rPr lang="it-IT" altLang="it-IT" dirty="0" smtClean="0"/>
              <a:t> </a:t>
            </a:r>
            <a:r>
              <a:rPr lang="it-IT" altLang="it-IT" i="1" dirty="0" smtClean="0"/>
              <a:t>cattivo uso della chimica; diffondere conoscenza dei vantaggi e benefici delle scienze chimiche presso l’opinione pubblica».</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8"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187789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1068946"/>
          </a:xfrm>
        </p:spPr>
        <p:txBody>
          <a:bodyPr/>
          <a:lstStyle/>
          <a:p>
            <a:r>
              <a:rPr lang="it-IT" b="1" i="1" dirty="0" smtClean="0">
                <a:effectLst>
                  <a:outerShdw blurRad="38100" dist="38100" dir="2700000" algn="tl">
                    <a:srgbClr val="000000">
                      <a:alpha val="43137"/>
                    </a:srgbClr>
                  </a:outerShdw>
                </a:effectLst>
              </a:rPr>
              <a:t>Le dimensioni dell’etica della chimica</a:t>
            </a:r>
            <a:endParaRPr lang="it-IT" b="1" i="1" dirty="0">
              <a:effectLst>
                <a:outerShdw blurRad="38100" dist="38100" dir="2700000" algn="tl">
                  <a:srgbClr val="000000">
                    <a:alpha val="43137"/>
                  </a:srgbClr>
                </a:outerShdw>
              </a:effectLst>
            </a:endParaRP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9934" y="779324"/>
            <a:ext cx="9757132" cy="5488386"/>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80083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5104" y="0"/>
            <a:ext cx="10515600" cy="1325563"/>
          </a:xfrm>
        </p:spPr>
        <p:txBody>
          <a:bodyPr/>
          <a:lstStyle/>
          <a:p>
            <a:r>
              <a:rPr lang="it-IT" b="1" dirty="0" smtClean="0"/>
              <a:t>Riferimenti utili:</a:t>
            </a:r>
            <a:endParaRPr lang="it-IT" b="1" dirty="0"/>
          </a:p>
        </p:txBody>
      </p:sp>
      <p:sp>
        <p:nvSpPr>
          <p:cNvPr id="3" name="Segnaposto contenuto 2"/>
          <p:cNvSpPr>
            <a:spLocks noGrp="1"/>
          </p:cNvSpPr>
          <p:nvPr>
            <p:ph idx="1"/>
          </p:nvPr>
        </p:nvSpPr>
        <p:spPr>
          <a:xfrm>
            <a:off x="553792" y="1408463"/>
            <a:ext cx="10779616" cy="4889076"/>
          </a:xfrm>
        </p:spPr>
        <p:txBody>
          <a:bodyPr>
            <a:normAutofit fontScale="92500" lnSpcReduction="20000"/>
          </a:bodyPr>
          <a:lstStyle/>
          <a:p>
            <a:r>
              <a:rPr lang="it-IT" dirty="0" smtClean="0"/>
              <a:t>Valentina Domenici, </a:t>
            </a:r>
            <a:r>
              <a:rPr lang="it-IT" i="1" dirty="0" smtClean="0"/>
              <a:t>Insegnare e apprendere chimica</a:t>
            </a:r>
            <a:r>
              <a:rPr lang="it-IT" dirty="0" smtClean="0"/>
              <a:t>, Mondatori Università, Firenze, 2018.</a:t>
            </a:r>
          </a:p>
          <a:p>
            <a:r>
              <a:rPr lang="it-IT" dirty="0">
                <a:hlinkClick r:id="rId2"/>
              </a:rPr>
              <a:t>http://www.euchems.eu/divisions/ethics-in-chemistry</a:t>
            </a:r>
            <a:r>
              <a:rPr lang="it-IT" dirty="0" smtClean="0">
                <a:hlinkClick r:id="rId2"/>
              </a:rPr>
              <a:t>/</a:t>
            </a:r>
            <a:r>
              <a:rPr lang="it-IT" dirty="0" smtClean="0"/>
              <a:t> </a:t>
            </a:r>
          </a:p>
          <a:p>
            <a:r>
              <a:rPr lang="it-IT" dirty="0" err="1" smtClean="0"/>
              <a:t>Jan</a:t>
            </a:r>
            <a:r>
              <a:rPr lang="it-IT" dirty="0" smtClean="0"/>
              <a:t> </a:t>
            </a:r>
            <a:r>
              <a:rPr lang="it-IT" dirty="0" err="1" smtClean="0"/>
              <a:t>Mehlich</a:t>
            </a:r>
            <a:r>
              <a:rPr lang="it-IT" dirty="0" smtClean="0"/>
              <a:t> - Frank Moser - Brigitte Van </a:t>
            </a:r>
            <a:r>
              <a:rPr lang="it-IT" dirty="0" err="1" smtClean="0"/>
              <a:t>Tiggelen</a:t>
            </a:r>
            <a:r>
              <a:rPr lang="it-IT" dirty="0" smtClean="0"/>
              <a:t> - Luigi Campanella - </a:t>
            </a:r>
            <a:r>
              <a:rPr lang="it-IT" dirty="0" err="1" smtClean="0"/>
              <a:t>Henning</a:t>
            </a:r>
            <a:r>
              <a:rPr lang="it-IT" dirty="0" smtClean="0"/>
              <a:t> </a:t>
            </a:r>
            <a:r>
              <a:rPr lang="it-IT" dirty="0" err="1" smtClean="0"/>
              <a:t>Hopf</a:t>
            </a:r>
            <a:r>
              <a:rPr lang="it-IT" dirty="0" smtClean="0"/>
              <a:t>. </a:t>
            </a:r>
            <a:r>
              <a:rPr lang="it-IT" i="1" dirty="0"/>
              <a:t>The </a:t>
            </a:r>
            <a:r>
              <a:rPr lang="it-IT" i="1" dirty="0" err="1"/>
              <a:t>Ethical</a:t>
            </a:r>
            <a:r>
              <a:rPr lang="it-IT" i="1" dirty="0"/>
              <a:t> and Social </a:t>
            </a:r>
            <a:r>
              <a:rPr lang="it-IT" i="1" dirty="0" err="1"/>
              <a:t>Dimensions</a:t>
            </a:r>
            <a:r>
              <a:rPr lang="it-IT" i="1" dirty="0"/>
              <a:t> of </a:t>
            </a:r>
            <a:r>
              <a:rPr lang="it-IT" i="1" dirty="0" err="1"/>
              <a:t>Chemistry</a:t>
            </a:r>
            <a:r>
              <a:rPr lang="it-IT" i="1" dirty="0"/>
              <a:t>: </a:t>
            </a:r>
            <a:r>
              <a:rPr lang="it-IT" i="1" dirty="0" err="1"/>
              <a:t>Reflections</a:t>
            </a:r>
            <a:r>
              <a:rPr lang="it-IT" i="1" dirty="0"/>
              <a:t>, </a:t>
            </a:r>
            <a:r>
              <a:rPr lang="it-IT" i="1" dirty="0" err="1"/>
              <a:t>Considerations</a:t>
            </a:r>
            <a:r>
              <a:rPr lang="it-IT" i="1" dirty="0"/>
              <a:t>, and </a:t>
            </a:r>
            <a:r>
              <a:rPr lang="it-IT" i="1" dirty="0" err="1"/>
              <a:t>Clarifications</a:t>
            </a:r>
            <a:r>
              <a:rPr lang="it-IT" i="1" dirty="0"/>
              <a:t>. </a:t>
            </a:r>
            <a:r>
              <a:rPr lang="it-IT" dirty="0" err="1" smtClean="0"/>
              <a:t>Chemistry</a:t>
            </a:r>
            <a:r>
              <a:rPr lang="it-IT" dirty="0" smtClean="0"/>
              <a:t>: A </a:t>
            </a:r>
            <a:r>
              <a:rPr lang="it-IT" dirty="0" err="1" smtClean="0"/>
              <a:t>European</a:t>
            </a:r>
            <a:r>
              <a:rPr lang="it-IT" dirty="0" smtClean="0"/>
              <a:t> Journal, </a:t>
            </a:r>
            <a:r>
              <a:rPr lang="en-US" dirty="0"/>
              <a:t>23, </a:t>
            </a:r>
            <a:r>
              <a:rPr lang="en-US" dirty="0" smtClean="0"/>
              <a:t>2017.</a:t>
            </a:r>
          </a:p>
          <a:p>
            <a:r>
              <a:rPr lang="en-US" dirty="0" smtClean="0"/>
              <a:t>Video del prof. </a:t>
            </a:r>
            <a:r>
              <a:rPr lang="en-US" dirty="0" err="1" smtClean="0"/>
              <a:t>Trifirò</a:t>
            </a:r>
            <a:r>
              <a:rPr lang="en-US" dirty="0" smtClean="0"/>
              <a:t> </a:t>
            </a:r>
            <a:r>
              <a:rPr lang="en-US" dirty="0" err="1" smtClean="0"/>
              <a:t>sul</a:t>
            </a:r>
            <a:r>
              <a:rPr lang="en-US" dirty="0" smtClean="0"/>
              <a:t> </a:t>
            </a:r>
            <a:r>
              <a:rPr lang="en-US" dirty="0" err="1" smtClean="0"/>
              <a:t>dualismo</a:t>
            </a:r>
            <a:r>
              <a:rPr lang="en-US" dirty="0" smtClean="0"/>
              <a:t> </a:t>
            </a:r>
            <a:r>
              <a:rPr lang="en-US" dirty="0" err="1" smtClean="0"/>
              <a:t>della</a:t>
            </a:r>
            <a:r>
              <a:rPr lang="en-US" dirty="0" smtClean="0"/>
              <a:t> </a:t>
            </a:r>
            <a:r>
              <a:rPr lang="en-US" dirty="0" err="1" smtClean="0"/>
              <a:t>chimica</a:t>
            </a:r>
            <a:r>
              <a:rPr lang="en-US" dirty="0"/>
              <a:t>: </a:t>
            </a:r>
            <a:r>
              <a:rPr lang="en-US" dirty="0">
                <a:hlinkClick r:id="rId3"/>
              </a:rPr>
              <a:t>https://</a:t>
            </a:r>
            <a:r>
              <a:rPr lang="en-US" dirty="0" smtClean="0">
                <a:hlinkClick r:id="rId3"/>
              </a:rPr>
              <a:t>www.youtube.com/watch?v=hbQvMXeIDms</a:t>
            </a:r>
            <a:r>
              <a:rPr lang="en-US" dirty="0" smtClean="0"/>
              <a:t> </a:t>
            </a:r>
          </a:p>
          <a:p>
            <a:r>
              <a:rPr lang="it-IT" dirty="0">
                <a:hlinkClick r:id="rId4"/>
              </a:rPr>
              <a:t>https://ilblogdellasci.wordpress.com/etica-e-chimica/dual-chemistry-limpiego-duplice-della-chimica</a:t>
            </a:r>
            <a:r>
              <a:rPr lang="it-IT" dirty="0" smtClean="0">
                <a:hlinkClick r:id="rId4"/>
              </a:rPr>
              <a:t>/</a:t>
            </a:r>
            <a:endParaRPr lang="it-IT" dirty="0" smtClean="0"/>
          </a:p>
          <a:p>
            <a:r>
              <a:rPr lang="it-IT" dirty="0" smtClean="0"/>
              <a:t>Autori vari, </a:t>
            </a:r>
            <a:r>
              <a:rPr lang="it-IT" i="1" dirty="0" smtClean="0"/>
              <a:t>La Chimica nella Scuola</a:t>
            </a:r>
            <a:r>
              <a:rPr lang="it-IT" dirty="0" smtClean="0"/>
              <a:t>, volume 2, </a:t>
            </a:r>
            <a:r>
              <a:rPr lang="it-IT" b="1" dirty="0" smtClean="0"/>
              <a:t>2016</a:t>
            </a:r>
            <a:r>
              <a:rPr lang="it-IT" dirty="0" smtClean="0"/>
              <a:t> (disponibile </a:t>
            </a:r>
            <a:r>
              <a:rPr lang="it-IT" b="1" dirty="0" smtClean="0"/>
              <a:t>on-line</a:t>
            </a:r>
            <a:r>
              <a:rPr lang="it-IT" dirty="0" smtClean="0"/>
              <a:t> in pdf)</a:t>
            </a:r>
          </a:p>
          <a:p>
            <a:r>
              <a:rPr lang="it-IT" dirty="0" smtClean="0">
                <a:hlinkClick r:id="rId5"/>
              </a:rPr>
              <a:t>Workshop su «etica della chimica» 2016:</a:t>
            </a:r>
            <a:r>
              <a:rPr lang="it-IT" dirty="0" smtClean="0"/>
              <a:t> </a:t>
            </a:r>
            <a:r>
              <a:rPr lang="it-IT" dirty="0" smtClean="0">
                <a:hlinkClick r:id="rId6"/>
              </a:rPr>
              <a:t>http</a:t>
            </a:r>
            <a:r>
              <a:rPr lang="it-IT" dirty="0">
                <a:hlinkClick r:id="rId6"/>
              </a:rPr>
              <a:t>://smslab.dcci.unipi.it/etica2016</a:t>
            </a:r>
            <a:r>
              <a:rPr lang="it-IT" dirty="0" smtClean="0">
                <a:hlinkClick r:id="rId6"/>
              </a:rPr>
              <a:t>/</a:t>
            </a:r>
            <a:r>
              <a:rPr lang="it-IT" dirty="0" smtClean="0"/>
              <a:t> </a:t>
            </a:r>
            <a:endParaRPr lang="it-IT" dirty="0"/>
          </a:p>
        </p:txBody>
      </p:sp>
      <p:pic>
        <p:nvPicPr>
          <p:cNvPr id="4" name="Immagine 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3816330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Ulteriori l</a:t>
            </a:r>
            <a:r>
              <a:rPr lang="it-IT" b="1" dirty="0" smtClean="0"/>
              <a:t>ink </a:t>
            </a:r>
            <a:r>
              <a:rPr lang="it-IT" b="1" dirty="0" smtClean="0"/>
              <a:t>per approfondimenti:</a:t>
            </a:r>
            <a:endParaRPr lang="it-IT" b="1" dirty="0"/>
          </a:p>
        </p:txBody>
      </p:sp>
      <p:sp>
        <p:nvSpPr>
          <p:cNvPr id="3" name="Segnaposto contenuto 2"/>
          <p:cNvSpPr>
            <a:spLocks noGrp="1"/>
          </p:cNvSpPr>
          <p:nvPr>
            <p:ph idx="1"/>
          </p:nvPr>
        </p:nvSpPr>
        <p:spPr/>
        <p:txBody>
          <a:bodyPr/>
          <a:lstStyle/>
          <a:p>
            <a:r>
              <a:rPr lang="it-IT" dirty="0">
                <a:hlinkClick r:id="rId2"/>
              </a:rPr>
              <a:t>https://ilblogdellasci.wordpress.com/2018/02/28/il-ddt-origini-successo-e-declino</a:t>
            </a:r>
            <a:r>
              <a:rPr lang="it-IT" dirty="0" smtClean="0">
                <a:hlinkClick r:id="rId2"/>
              </a:rPr>
              <a:t>/</a:t>
            </a:r>
            <a:endParaRPr lang="it-IT" dirty="0" smtClean="0"/>
          </a:p>
          <a:p>
            <a:r>
              <a:rPr lang="it-IT" dirty="0">
                <a:hlinkClick r:id="rId3"/>
              </a:rPr>
              <a:t>https://</a:t>
            </a:r>
            <a:r>
              <a:rPr lang="it-IT" dirty="0" smtClean="0">
                <a:hlinkClick r:id="rId3"/>
              </a:rPr>
              <a:t>www.scienzainrete.it/articolo/etica-della-chimica-nella-formazione-dei-ricercatori/valentina-domenici/2019-01-20</a:t>
            </a:r>
            <a:endParaRPr lang="it-IT" dirty="0" smtClean="0"/>
          </a:p>
          <a:p>
            <a:r>
              <a:rPr lang="it-IT" dirty="0">
                <a:hlinkClick r:id="rId4"/>
              </a:rPr>
              <a:t>https://ilblogdellasci.wordpress.com/etica-e-chimica</a:t>
            </a:r>
            <a:r>
              <a:rPr lang="it-IT" dirty="0" smtClean="0">
                <a:hlinkClick r:id="rId4"/>
              </a:rPr>
              <a:t>/</a:t>
            </a:r>
            <a:endParaRPr lang="it-IT" dirty="0" smtClean="0"/>
          </a:p>
          <a:p>
            <a:r>
              <a:rPr lang="it-IT" dirty="0">
                <a:hlinkClick r:id="rId5"/>
              </a:rPr>
              <a:t>https://</a:t>
            </a:r>
            <a:r>
              <a:rPr lang="it-IT" dirty="0" smtClean="0">
                <a:hlinkClick r:id="rId5"/>
              </a:rPr>
              <a:t>www.scienceinschool.org/it/2014/issue29/ethical_chemistry</a:t>
            </a:r>
            <a:endParaRPr lang="it-IT" dirty="0" smtClean="0"/>
          </a:p>
          <a:p>
            <a:r>
              <a:rPr lang="it-IT" dirty="0">
                <a:hlinkClick r:id="rId6"/>
              </a:rPr>
              <a:t>http://www.stoccolmaaroma.it/2016/fritz-haber-nobel-la-chimica</a:t>
            </a:r>
            <a:r>
              <a:rPr lang="it-IT" dirty="0" smtClean="0">
                <a:hlinkClick r:id="rId6"/>
              </a:rPr>
              <a:t>/</a:t>
            </a:r>
            <a:endParaRPr lang="it-IT" dirty="0" smtClean="0"/>
          </a:p>
          <a:p>
            <a:endParaRPr lang="it-IT" dirty="0"/>
          </a:p>
        </p:txBody>
      </p:sp>
      <p:pic>
        <p:nvPicPr>
          <p:cNvPr id="4" name="Immagine 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192021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effectLst>
                  <a:outerShdw blurRad="38100" dist="38100" dir="2700000" algn="tl">
                    <a:srgbClr val="000000">
                      <a:alpha val="43137"/>
                    </a:srgbClr>
                  </a:outerShdw>
                </a:effectLst>
              </a:rPr>
              <a:t>Argomenti:</a:t>
            </a:r>
            <a:endParaRPr lang="it-IT" sz="4000" b="1"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sz="2400" dirty="0" smtClean="0"/>
              <a:t>Definizione generale dell’etica e dell’etica della scienza,</a:t>
            </a:r>
          </a:p>
          <a:p>
            <a:pPr marL="0" indent="0">
              <a:buNone/>
            </a:pPr>
            <a:r>
              <a:rPr lang="it-IT" sz="2400" dirty="0" smtClean="0"/>
              <a:t>La dualità della scienza e la dualità della chimica,</a:t>
            </a:r>
          </a:p>
          <a:p>
            <a:pPr marL="0" indent="0">
              <a:buNone/>
            </a:pPr>
            <a:r>
              <a:rPr lang="it-IT" sz="2400" dirty="0" smtClean="0"/>
              <a:t>Esempi: storia di Fritz </a:t>
            </a:r>
            <a:r>
              <a:rPr lang="it-IT" sz="2400" dirty="0" err="1" smtClean="0"/>
              <a:t>Haber</a:t>
            </a:r>
            <a:r>
              <a:rPr lang="it-IT" sz="2400" dirty="0" smtClean="0"/>
              <a:t>, storia della scoperta del DDT, la storia delle plastiche dalla metà del Novecento a oggi.</a:t>
            </a:r>
          </a:p>
          <a:p>
            <a:pPr marL="0" indent="0">
              <a:buNone/>
            </a:pPr>
            <a:r>
              <a:rPr lang="it-IT" sz="2400" dirty="0" smtClean="0"/>
              <a:t>La chimica e la società al tempo dell’</a:t>
            </a:r>
            <a:r>
              <a:rPr lang="it-IT" sz="2400" dirty="0" err="1" smtClean="0"/>
              <a:t>Antropocene</a:t>
            </a:r>
            <a:r>
              <a:rPr lang="it-IT" sz="2400" dirty="0" smtClean="0"/>
              <a:t>. Aspetti didattici.</a:t>
            </a:r>
            <a:endParaRPr lang="it-IT" sz="2400" dirty="0"/>
          </a:p>
          <a:p>
            <a:pPr marL="0" indent="0">
              <a:buNone/>
            </a:pPr>
            <a:r>
              <a:rPr lang="it-IT" sz="2400" dirty="0" smtClean="0"/>
              <a:t>L’etica del chimico, nell</a:t>
            </a:r>
            <a:r>
              <a:rPr lang="it-IT" sz="2400" dirty="0" smtClean="0"/>
              <a:t>a sua professione.</a:t>
            </a:r>
          </a:p>
          <a:p>
            <a:pPr marL="0" indent="0">
              <a:buNone/>
            </a:pPr>
            <a:r>
              <a:rPr lang="it-IT" sz="2400" dirty="0" smtClean="0"/>
              <a:t>Il codice etico del chimico (IUPAC e SCI).</a:t>
            </a:r>
          </a:p>
          <a:p>
            <a:pPr marL="0" indent="0">
              <a:buNone/>
            </a:pPr>
            <a:r>
              <a:rPr lang="it-IT" sz="2400" dirty="0" smtClean="0"/>
              <a:t>La dimensione etica della chimica: responsabilità e impatto dalla sfera individuale a quella della società.</a:t>
            </a:r>
          </a:p>
          <a:p>
            <a:pPr marL="0" indent="0">
              <a:buNone/>
            </a:pPr>
            <a:r>
              <a:rPr lang="it-IT" sz="2400" dirty="0" smtClean="0"/>
              <a:t>Riferimenti e link.</a:t>
            </a:r>
            <a:endParaRPr lang="it-IT" sz="24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126396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Etica della chimica</a:t>
            </a:r>
            <a:endParaRPr lang="it-IT" b="1"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L’etica è, dalla definizione più antica, la riflessione filosofica sull’agire umano, sulle azioni e sugli atteggiamenti dell’uomo </a:t>
            </a:r>
            <a:r>
              <a:rPr lang="it-IT" cap="small" dirty="0"/>
              <a:t>(Fabris 2016). </a:t>
            </a:r>
            <a:endParaRPr lang="it-IT" cap="small" dirty="0" smtClean="0"/>
          </a:p>
          <a:p>
            <a:pPr marL="0" indent="0">
              <a:buNone/>
            </a:pPr>
            <a:r>
              <a:rPr lang="it-IT" dirty="0" smtClean="0"/>
              <a:t>Nel </a:t>
            </a:r>
            <a:r>
              <a:rPr lang="it-IT" dirty="0"/>
              <a:t>gergo comune, con etica si intende anche il sistema di regole e criteri che guidano gli atti e gli atteggiamenti di un individuo o di una collettività, finalizzati al rispetto dell’altro, sia esso una persona, un animale, l’ambiente o il patrimonio culturale. </a:t>
            </a:r>
            <a:endParaRPr lang="it-IT" dirty="0" smtClean="0"/>
          </a:p>
          <a:p>
            <a:pPr marL="0" indent="0">
              <a:buNone/>
            </a:pPr>
            <a:r>
              <a:rPr lang="it-IT" dirty="0" smtClean="0"/>
              <a:t>Uno </a:t>
            </a:r>
            <a:r>
              <a:rPr lang="it-IT" dirty="0"/>
              <a:t>degli effetti del grande impatto della chimica e delle tecnologie chimiche, e in generale della scienza, sulle società moderne consiste nell’aver portato la riflessione etica sulla scienza all’interno delle stesse comunità degli scienziati, che oggi quindi contribuiscono in modo significativo alla definizione di quei criteri e quelle regole che identificano un comportamento etico. </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209213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Etica della chimica</a:t>
            </a:r>
            <a:endParaRPr lang="it-IT" b="1" dirty="0"/>
          </a:p>
        </p:txBody>
      </p:sp>
      <p:sp>
        <p:nvSpPr>
          <p:cNvPr id="4" name="Segnaposto contenuto 3"/>
          <p:cNvSpPr>
            <a:spLocks noGrp="1"/>
          </p:cNvSpPr>
          <p:nvPr>
            <p:ph idx="1"/>
          </p:nvPr>
        </p:nvSpPr>
        <p:spPr/>
        <p:txBody>
          <a:bodyPr>
            <a:normAutofit fontScale="92500"/>
          </a:bodyPr>
          <a:lstStyle/>
          <a:p>
            <a:pPr marL="0" indent="0">
              <a:buNone/>
            </a:pPr>
            <a:r>
              <a:rPr lang="it-IT" dirty="0"/>
              <a:t>E’ molto importante che gli studenti accostino questi argomenti durante i loro studi di chimica, sia alla scuola superiore sia all’Università. </a:t>
            </a:r>
            <a:endParaRPr lang="it-IT" dirty="0" smtClean="0"/>
          </a:p>
          <a:p>
            <a:pPr marL="0" indent="0">
              <a:buNone/>
            </a:pPr>
            <a:r>
              <a:rPr lang="it-IT" dirty="0" smtClean="0"/>
              <a:t>Come </a:t>
            </a:r>
            <a:r>
              <a:rPr lang="it-IT" dirty="0"/>
              <a:t>indicato dal gruppo di lavoro dell’</a:t>
            </a:r>
            <a:r>
              <a:rPr lang="it-IT" b="1" dirty="0" err="1"/>
              <a:t>EuCheMS</a:t>
            </a:r>
            <a:r>
              <a:rPr lang="it-IT" dirty="0"/>
              <a:t> </a:t>
            </a:r>
            <a:r>
              <a:rPr lang="it-IT" cap="small" dirty="0"/>
              <a:t>(Frank et al. 2011)</a:t>
            </a:r>
            <a:r>
              <a:rPr lang="it-IT" dirty="0"/>
              <a:t>, l’insegnamento della chimica non può rimanere ancorato agli elementi teorici, tecnici, intellettuali ed analitici della disciplina e delle pratiche ad essa riconducibili, ma è sollecitato ad ampliarsi alla dimensione culturale ed etica. </a:t>
            </a:r>
            <a:endParaRPr lang="it-IT" dirty="0" smtClean="0"/>
          </a:p>
          <a:p>
            <a:pPr marL="0" indent="0">
              <a:buNone/>
            </a:pPr>
            <a:r>
              <a:rPr lang="it-IT" dirty="0" smtClean="0"/>
              <a:t>Alcuni </a:t>
            </a:r>
            <a:r>
              <a:rPr lang="it-IT" dirty="0"/>
              <a:t>testi scolastici e curricula sperimentali stanno infatti proponendo percorsi didattici che contemplino la riflessione etica sulla chimica </a:t>
            </a:r>
            <a:endParaRPr lang="it-IT" dirty="0" smtClean="0"/>
          </a:p>
          <a:p>
            <a:pPr marL="0" indent="0">
              <a:buNone/>
            </a:pPr>
            <a:r>
              <a:rPr lang="it-IT" cap="small" dirty="0" smtClean="0"/>
              <a:t>(</a:t>
            </a:r>
            <a:r>
              <a:rPr lang="it-IT" cap="small" dirty="0"/>
              <a:t>Frank et al. 2011</a:t>
            </a:r>
            <a:r>
              <a:rPr lang="it-IT" dirty="0"/>
              <a:t>, </a:t>
            </a:r>
            <a:r>
              <a:rPr lang="it-IT" cap="small" dirty="0"/>
              <a:t>Jones - </a:t>
            </a:r>
            <a:r>
              <a:rPr lang="it-IT" cap="small" dirty="0" err="1"/>
              <a:t>Seybold</a:t>
            </a:r>
            <a:r>
              <a:rPr lang="it-IT" cap="small" dirty="0"/>
              <a:t> 2016, </a:t>
            </a:r>
            <a:r>
              <a:rPr lang="it-IT" cap="small" dirty="0" err="1"/>
              <a:t>Singiser</a:t>
            </a:r>
            <a:r>
              <a:rPr lang="it-IT" cap="small" dirty="0"/>
              <a:t> - </a:t>
            </a:r>
            <a:r>
              <a:rPr lang="it-IT" cap="small" dirty="0" err="1"/>
              <a:t>Clower</a:t>
            </a:r>
            <a:r>
              <a:rPr lang="it-IT" cap="small" dirty="0"/>
              <a:t> - Burnett 2012).</a:t>
            </a:r>
            <a:r>
              <a:rPr lang="it-IT" dirty="0"/>
              <a:t> </a:t>
            </a:r>
          </a:p>
          <a:p>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smtClean="0"/>
              <a:t>Valentina Domenici materiale ridotto del Corso:</a:t>
            </a:r>
            <a:br>
              <a:rPr lang="it-IT" sz="2000" smtClean="0"/>
            </a:br>
            <a:r>
              <a:rPr lang="it-IT" sz="2000" smtClean="0"/>
              <a:t> </a:t>
            </a:r>
            <a:r>
              <a:rPr lang="it-IT" sz="2000" b="1" i="1" smtClean="0"/>
              <a:t>Storia della chimica ed elementi di didattica</a:t>
            </a:r>
            <a:endParaRPr lang="it-IT" sz="2000" b="1" i="1" dirty="0"/>
          </a:p>
        </p:txBody>
      </p:sp>
    </p:spTree>
    <p:extLst>
      <p:ext uri="{BB962C8B-B14F-4D97-AF65-F5344CB8AC3E}">
        <p14:creationId xmlns:p14="http://schemas.microsoft.com/office/powerpoint/2010/main" val="1210826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5104" y="151516"/>
            <a:ext cx="10515600" cy="1325563"/>
          </a:xfrm>
        </p:spPr>
        <p:txBody>
          <a:bodyPr/>
          <a:lstStyle/>
          <a:p>
            <a:r>
              <a:rPr lang="it-IT" b="1" dirty="0" smtClean="0"/>
              <a:t>Il dualismo della chimica</a:t>
            </a:r>
            <a:endParaRPr lang="it-IT" b="1" dirty="0"/>
          </a:p>
        </p:txBody>
      </p:sp>
      <p:sp>
        <p:nvSpPr>
          <p:cNvPr id="3" name="Segnaposto contenuto 2"/>
          <p:cNvSpPr>
            <a:spLocks noGrp="1"/>
          </p:cNvSpPr>
          <p:nvPr>
            <p:ph idx="1"/>
          </p:nvPr>
        </p:nvSpPr>
        <p:spPr>
          <a:xfrm>
            <a:off x="257577" y="1558343"/>
            <a:ext cx="11934423" cy="4855335"/>
          </a:xfrm>
        </p:spPr>
        <p:txBody>
          <a:bodyPr>
            <a:normAutofit lnSpcReduction="10000"/>
          </a:bodyPr>
          <a:lstStyle/>
          <a:p>
            <a:r>
              <a:rPr lang="it-IT" sz="2000" dirty="0"/>
              <a:t>La dualità della chimica </a:t>
            </a:r>
            <a:r>
              <a:rPr lang="it-IT" sz="2000" cap="small" dirty="0"/>
              <a:t>(</a:t>
            </a:r>
            <a:r>
              <a:rPr lang="it-IT" sz="2000" cap="small" dirty="0" err="1"/>
              <a:t>Trifirò</a:t>
            </a:r>
            <a:r>
              <a:rPr lang="it-IT" sz="2000" cap="small" dirty="0"/>
              <a:t> 2016)</a:t>
            </a:r>
            <a:r>
              <a:rPr lang="it-IT" sz="2000" dirty="0"/>
              <a:t> è dovuta al rischio che le sostanze chimiche pericolose possano venire a contatto con uomini, animali e ambiente in quantità tali che possano provocare danni, o addirittura la morte. I motivi possono essere infatti molteplici</a:t>
            </a:r>
            <a:r>
              <a:rPr lang="it-IT" sz="2000" b="1" dirty="0"/>
              <a:t>: 1. Uso criminale delle sostanze chimiche</a:t>
            </a:r>
            <a:r>
              <a:rPr lang="it-IT" sz="2000" dirty="0"/>
              <a:t> (come nel caso delle armi chimiche, ma anche, come dimostrato da fatti più recenti, dei rifiuti tossici); </a:t>
            </a:r>
            <a:r>
              <a:rPr lang="it-IT" sz="2000" b="1" dirty="0"/>
              <a:t>2. Uso non corretto dalle sostanze chimiche dettato da ignoranza o da assenza di senso civico </a:t>
            </a:r>
            <a:r>
              <a:rPr lang="it-IT" sz="2000" dirty="0"/>
              <a:t>(come l’abuso di sostanze stupefacenti o di farmaci, l’abbandono di rifiuti nell’ambiente, l’uso di prodotti chimici per scopi per cui non sono stati destinati); </a:t>
            </a:r>
            <a:r>
              <a:rPr lang="it-IT" sz="2000" b="1" dirty="0"/>
              <a:t>3. Uso non corretto di sostanze chimiche per motivi economici </a:t>
            </a:r>
            <a:r>
              <a:rPr lang="it-IT" sz="2000" dirty="0"/>
              <a:t>(come nel caso di alcuni pesticidi, insetticidi, diserbanti, o dell’utilizzo di sostanze tossiche in ambienti di lavoro senza tener conto della salute dei lavoratori); </a:t>
            </a:r>
            <a:r>
              <a:rPr lang="it-IT" sz="2000" b="1" dirty="0"/>
              <a:t>4. Messa in commercio di sostanze pericolose, tossiche e in generale non sicure per ignoranza o per motivi economici </a:t>
            </a:r>
            <a:r>
              <a:rPr lang="it-IT" sz="2000" dirty="0"/>
              <a:t>(come nel caso di sostanze dannose all’ambiente, come i clorofluorocarburi, l’emissione di un eccesso di anidride carbonica e di altri gas serra, l’utilizzo in quantità ingiustificate di pesticidi, come nel caso dei </a:t>
            </a:r>
            <a:r>
              <a:rPr lang="it-IT" sz="2000" dirty="0" err="1"/>
              <a:t>glifosati</a:t>
            </a:r>
            <a:r>
              <a:rPr lang="it-IT" sz="2000" dirty="0"/>
              <a:t>).</a:t>
            </a:r>
          </a:p>
          <a:p>
            <a:r>
              <a:rPr lang="it-IT" sz="2000" b="1" dirty="0"/>
              <a:t>La storia della chimica dai primi del Novecento ad oggi è segnata da questa dualità, e molte sono le storie dall’alto contenuto didattico, come la storia del chimico </a:t>
            </a:r>
            <a:r>
              <a:rPr lang="it-IT" sz="2000" b="1" dirty="0" err="1"/>
              <a:t>Frizt</a:t>
            </a:r>
            <a:r>
              <a:rPr lang="it-IT" sz="2000" b="1" dirty="0"/>
              <a:t> </a:t>
            </a:r>
            <a:r>
              <a:rPr lang="it-IT" sz="2000" b="1" dirty="0" err="1"/>
              <a:t>Haber</a:t>
            </a:r>
            <a:r>
              <a:rPr lang="it-IT" sz="2000" b="1" dirty="0"/>
              <a:t> (</a:t>
            </a:r>
            <a:r>
              <a:rPr lang="it-IT" sz="2000" b="1" cap="small" dirty="0"/>
              <a:t>Villani 2016</a:t>
            </a:r>
            <a:r>
              <a:rPr lang="it-IT" sz="2000" b="1" dirty="0"/>
              <a:t>), la storia del DDT sintetizzato dal chimico Paul Müller (</a:t>
            </a:r>
            <a:r>
              <a:rPr lang="it-IT" sz="2000" b="1" cap="small" dirty="0" err="1"/>
              <a:t>Böschen</a:t>
            </a:r>
            <a:r>
              <a:rPr lang="it-IT" sz="2000" b="1" cap="small" dirty="0"/>
              <a:t> 2002</a:t>
            </a:r>
            <a:r>
              <a:rPr lang="it-IT" sz="2000" b="1" dirty="0"/>
              <a:t>), lo sviluppo di erbicidi, come defolianti, e loro uso in campo bellico, come nel caso dell’agente arancio usato dagli americani nella guerra del Vietnam (</a:t>
            </a:r>
            <a:r>
              <a:rPr lang="it-IT" sz="2000" b="1" cap="small" dirty="0"/>
              <a:t>Cerruti 2016</a:t>
            </a:r>
            <a:r>
              <a:rPr lang="it-IT" sz="2000" b="1" dirty="0" smtClean="0"/>
              <a:t>). </a:t>
            </a:r>
          </a:p>
          <a:p>
            <a:r>
              <a:rPr lang="it-IT" sz="2000" b="1" i="1" dirty="0" smtClean="0"/>
              <a:t>VEDI LINK ALLA FINE</a:t>
            </a:r>
            <a:endParaRPr lang="it-IT" sz="2000" b="1" i="1" dirty="0"/>
          </a:p>
          <a:p>
            <a:endParaRPr lang="it-IT" sz="20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6"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smtClean="0"/>
              <a:t>Valentina Domenici materiale ridotto del Corso:</a:t>
            </a:r>
            <a:br>
              <a:rPr lang="it-IT" sz="2000" smtClean="0"/>
            </a:br>
            <a:r>
              <a:rPr lang="it-IT" sz="2000" smtClean="0"/>
              <a:t> </a:t>
            </a:r>
            <a:r>
              <a:rPr lang="it-IT" sz="2000" b="1" i="1" smtClean="0"/>
              <a:t>Storia della chimica ed elementi di didattica</a:t>
            </a:r>
            <a:endParaRPr lang="it-IT" sz="2000" b="1" i="1" dirty="0"/>
          </a:p>
        </p:txBody>
      </p:sp>
    </p:spTree>
    <p:extLst>
      <p:ext uri="{BB962C8B-B14F-4D97-AF65-F5344CB8AC3E}">
        <p14:creationId xmlns:p14="http://schemas.microsoft.com/office/powerpoint/2010/main" val="66109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4558" y="115938"/>
            <a:ext cx="9415640" cy="954107"/>
          </a:xfrm>
          <a:prstGeom prst="rect">
            <a:avLst/>
          </a:prstGeom>
          <a:solidFill>
            <a:schemeClr val="bg1"/>
          </a:solidFill>
        </p:spPr>
        <p:txBody>
          <a:bodyPr wrap="square" rtlCol="0">
            <a:spAutoFit/>
          </a:bodyPr>
          <a:lstStyle/>
          <a:p>
            <a:pPr algn="ctr"/>
            <a:r>
              <a:rPr lang="it-IT" sz="2800" b="1" dirty="0" smtClean="0">
                <a:solidFill>
                  <a:schemeClr val="tx2"/>
                </a:solidFill>
              </a:rPr>
              <a:t>La chimica (e la scienza in generale) è complessa e pone delle problematiche</a:t>
            </a:r>
            <a:endParaRPr lang="it-IT" sz="2800" b="1" dirty="0">
              <a:solidFill>
                <a:schemeClr val="tx2"/>
              </a:solidFill>
            </a:endParaRPr>
          </a:p>
        </p:txBody>
      </p:sp>
      <p:sp>
        <p:nvSpPr>
          <p:cNvPr id="3" name="AutoShape 2" descr="Risultati immagini per Giano bifron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8" name="Immagine 7"/>
          <p:cNvPicPr>
            <a:picLocks noChangeAspect="1"/>
          </p:cNvPicPr>
          <p:nvPr/>
        </p:nvPicPr>
        <p:blipFill>
          <a:blip r:embed="rId2"/>
          <a:stretch>
            <a:fillRect/>
          </a:stretch>
        </p:blipFill>
        <p:spPr>
          <a:xfrm>
            <a:off x="4049311" y="1870501"/>
            <a:ext cx="3081339" cy="1623416"/>
          </a:xfrm>
          <a:prstGeom prst="rect">
            <a:avLst/>
          </a:prstGeom>
        </p:spPr>
      </p:pic>
      <p:sp>
        <p:nvSpPr>
          <p:cNvPr id="9" name="Ovale 8"/>
          <p:cNvSpPr/>
          <p:nvPr/>
        </p:nvSpPr>
        <p:spPr>
          <a:xfrm>
            <a:off x="2736838" y="4263694"/>
            <a:ext cx="1320044" cy="7495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AZOTO</a:t>
            </a:r>
            <a:endParaRPr lang="it-IT" dirty="0"/>
          </a:p>
        </p:txBody>
      </p:sp>
      <p:sp>
        <p:nvSpPr>
          <p:cNvPr id="10" name="Freccia a destra 9"/>
          <p:cNvSpPr/>
          <p:nvPr/>
        </p:nvSpPr>
        <p:spPr>
          <a:xfrm>
            <a:off x="4436191" y="4424312"/>
            <a:ext cx="809469" cy="4497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5382378" y="4124509"/>
            <a:ext cx="2406702" cy="749508"/>
          </a:xfrm>
          <a:prstGeom prst="ellipse">
            <a:avLst/>
          </a:prstGeom>
          <a:solidFill>
            <a:schemeClr val="accent2">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accent1">
                    <a:lumMod val="75000"/>
                  </a:schemeClr>
                </a:solidFill>
              </a:rPr>
              <a:t>AMMONIACA</a:t>
            </a:r>
            <a:endParaRPr lang="it-IT" b="1" dirty="0">
              <a:solidFill>
                <a:schemeClr val="accent1">
                  <a:lumMod val="75000"/>
                </a:schemeClr>
              </a:solidFill>
            </a:endParaRPr>
          </a:p>
        </p:txBody>
      </p:sp>
      <p:sp>
        <p:nvSpPr>
          <p:cNvPr id="12" name="Freccia a destra 11"/>
          <p:cNvSpPr/>
          <p:nvPr/>
        </p:nvSpPr>
        <p:spPr>
          <a:xfrm rot="8352335">
            <a:off x="5325468" y="5165091"/>
            <a:ext cx="809469" cy="4497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p:cNvSpPr/>
          <p:nvPr/>
        </p:nvSpPr>
        <p:spPr>
          <a:xfrm rot="2815026">
            <a:off x="7186254" y="5165092"/>
            <a:ext cx="809469" cy="4497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2872900" y="5351029"/>
            <a:ext cx="2419336" cy="749508"/>
          </a:xfrm>
          <a:prstGeom prst="ellipse">
            <a:avLst/>
          </a:prstGeom>
          <a:solidFill>
            <a:schemeClr val="accent5">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FERTILIZZANTI</a:t>
            </a:r>
            <a:endParaRPr lang="it-IT" dirty="0"/>
          </a:p>
        </p:txBody>
      </p:sp>
      <p:sp>
        <p:nvSpPr>
          <p:cNvPr id="15" name="Ovale 14"/>
          <p:cNvSpPr/>
          <p:nvPr/>
        </p:nvSpPr>
        <p:spPr>
          <a:xfrm>
            <a:off x="7855095" y="5506432"/>
            <a:ext cx="2419336" cy="749508"/>
          </a:xfrm>
          <a:prstGeom prst="ellipse">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ESPLOSIVI</a:t>
            </a:r>
            <a:endParaRPr lang="it-IT" dirty="0"/>
          </a:p>
        </p:txBody>
      </p:sp>
      <p:pic>
        <p:nvPicPr>
          <p:cNvPr id="17" name="Immagin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CasellaDiTesto 6"/>
          <p:cNvSpPr txBox="1"/>
          <p:nvPr/>
        </p:nvSpPr>
        <p:spPr>
          <a:xfrm>
            <a:off x="8693239" y="2497543"/>
            <a:ext cx="2668679" cy="369332"/>
          </a:xfrm>
          <a:prstGeom prst="rect">
            <a:avLst/>
          </a:prstGeom>
          <a:noFill/>
        </p:spPr>
        <p:txBody>
          <a:bodyPr wrap="none" rtlCol="0">
            <a:spAutoFit/>
          </a:bodyPr>
          <a:lstStyle/>
          <a:p>
            <a:r>
              <a:rPr lang="it-IT" b="1" i="1" dirty="0" smtClean="0"/>
              <a:t>La biografia di Fritz </a:t>
            </a:r>
            <a:r>
              <a:rPr lang="it-IT" b="1" i="1" dirty="0" err="1" smtClean="0"/>
              <a:t>Haber</a:t>
            </a:r>
            <a:endParaRPr lang="it-IT" b="1" i="1" dirty="0"/>
          </a:p>
        </p:txBody>
      </p:sp>
      <p:sp>
        <p:nvSpPr>
          <p:cNvPr id="19" name="CasellaDiTesto 18"/>
          <p:cNvSpPr txBox="1"/>
          <p:nvPr/>
        </p:nvSpPr>
        <p:spPr>
          <a:xfrm>
            <a:off x="8518454" y="3911451"/>
            <a:ext cx="3350557" cy="923330"/>
          </a:xfrm>
          <a:prstGeom prst="rect">
            <a:avLst/>
          </a:prstGeom>
          <a:noFill/>
        </p:spPr>
        <p:txBody>
          <a:bodyPr wrap="square" rtlCol="0">
            <a:spAutoFit/>
          </a:bodyPr>
          <a:lstStyle/>
          <a:p>
            <a:pPr algn="ctr"/>
            <a:r>
              <a:rPr lang="it-IT" b="1" i="1" dirty="0" smtClean="0"/>
              <a:t>Aspetti controversi della vita pubblica e privata </a:t>
            </a:r>
          </a:p>
          <a:p>
            <a:pPr algn="ctr"/>
            <a:r>
              <a:rPr lang="it-IT" b="1" i="1" dirty="0" smtClean="0"/>
              <a:t>di Fritz </a:t>
            </a:r>
            <a:r>
              <a:rPr lang="it-IT" b="1" i="1" dirty="0" err="1" smtClean="0"/>
              <a:t>Haber</a:t>
            </a:r>
            <a:endParaRPr lang="it-IT" b="1" i="1" dirty="0"/>
          </a:p>
        </p:txBody>
      </p:sp>
      <p:sp>
        <p:nvSpPr>
          <p:cNvPr id="20" name="CasellaDiTesto 19"/>
          <p:cNvSpPr txBox="1"/>
          <p:nvPr/>
        </p:nvSpPr>
        <p:spPr>
          <a:xfrm>
            <a:off x="310469" y="2229166"/>
            <a:ext cx="2976070" cy="923330"/>
          </a:xfrm>
          <a:prstGeom prst="rect">
            <a:avLst/>
          </a:prstGeom>
          <a:noFill/>
        </p:spPr>
        <p:txBody>
          <a:bodyPr wrap="square" rtlCol="0">
            <a:spAutoFit/>
          </a:bodyPr>
          <a:lstStyle/>
          <a:p>
            <a:pPr algn="ctr"/>
            <a:r>
              <a:rPr lang="it-IT" b="1" i="1" dirty="0" smtClean="0"/>
              <a:t>La rilevanza scientifica della scoperta del nuovo processo di sintesi dell’ammoniaca.</a:t>
            </a:r>
            <a:endParaRPr lang="it-IT" b="1" i="1" dirty="0"/>
          </a:p>
        </p:txBody>
      </p:sp>
      <p:sp>
        <p:nvSpPr>
          <p:cNvPr id="21" name="CasellaDiTesto 20"/>
          <p:cNvSpPr txBox="1"/>
          <p:nvPr/>
        </p:nvSpPr>
        <p:spPr>
          <a:xfrm>
            <a:off x="344659" y="4054742"/>
            <a:ext cx="1954678" cy="923330"/>
          </a:xfrm>
          <a:prstGeom prst="rect">
            <a:avLst/>
          </a:prstGeom>
          <a:noFill/>
        </p:spPr>
        <p:txBody>
          <a:bodyPr wrap="square" rtlCol="0">
            <a:spAutoFit/>
          </a:bodyPr>
          <a:lstStyle/>
          <a:p>
            <a:pPr algn="ctr"/>
            <a:r>
              <a:rPr lang="it-IT" b="1" i="1" dirty="0" smtClean="0"/>
              <a:t>Le implicazioni della scoperta dell’ammoniaca.</a:t>
            </a:r>
            <a:endParaRPr lang="it-IT" b="1" i="1" dirty="0"/>
          </a:p>
        </p:txBody>
      </p:sp>
      <p:sp>
        <p:nvSpPr>
          <p:cNvPr id="22" name="CasellaDiTesto 21"/>
          <p:cNvSpPr txBox="1"/>
          <p:nvPr/>
        </p:nvSpPr>
        <p:spPr>
          <a:xfrm>
            <a:off x="880549" y="5585409"/>
            <a:ext cx="1954678" cy="923330"/>
          </a:xfrm>
          <a:prstGeom prst="rect">
            <a:avLst/>
          </a:prstGeom>
          <a:noFill/>
        </p:spPr>
        <p:txBody>
          <a:bodyPr wrap="square" rtlCol="0">
            <a:spAutoFit/>
          </a:bodyPr>
          <a:lstStyle/>
          <a:p>
            <a:pPr algn="ctr"/>
            <a:r>
              <a:rPr lang="it-IT" b="1" i="1" dirty="0" smtClean="0"/>
              <a:t>L’effetto della scoperta di </a:t>
            </a:r>
            <a:r>
              <a:rPr lang="it-IT" b="1" i="1" dirty="0" err="1" smtClean="0"/>
              <a:t>Haber</a:t>
            </a:r>
            <a:r>
              <a:rPr lang="it-IT" b="1" i="1" dirty="0" smtClean="0"/>
              <a:t> sul ciclo dell’azoto.</a:t>
            </a:r>
            <a:endParaRPr lang="it-IT" b="1" i="1" dirty="0"/>
          </a:p>
        </p:txBody>
      </p:sp>
      <p:sp>
        <p:nvSpPr>
          <p:cNvPr id="16" name="CasellaDiTesto 15"/>
          <p:cNvSpPr txBox="1"/>
          <p:nvPr/>
        </p:nvSpPr>
        <p:spPr>
          <a:xfrm>
            <a:off x="4247067" y="1324132"/>
            <a:ext cx="2304029" cy="369332"/>
          </a:xfrm>
          <a:prstGeom prst="rect">
            <a:avLst/>
          </a:prstGeom>
          <a:noFill/>
        </p:spPr>
        <p:txBody>
          <a:bodyPr wrap="none" rtlCol="0">
            <a:spAutoFit/>
          </a:bodyPr>
          <a:lstStyle/>
          <a:p>
            <a:r>
              <a:rPr lang="it-IT" b="1" dirty="0" smtClean="0"/>
              <a:t>Un caso emblematico:</a:t>
            </a:r>
            <a:endParaRPr lang="it-IT" b="1" dirty="0"/>
          </a:p>
        </p:txBody>
      </p:sp>
      <p:sp>
        <p:nvSpPr>
          <p:cNvPr id="23"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3907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
            <a:ext cx="11353800" cy="1690688"/>
          </a:xfrm>
        </p:spPr>
        <p:txBody>
          <a:bodyPr/>
          <a:lstStyle/>
          <a:p>
            <a:r>
              <a:rPr lang="it-IT" altLang="it-IT" b="1" dirty="0" smtClean="0"/>
              <a:t>    </a:t>
            </a:r>
            <a:r>
              <a:rPr lang="it-IT" altLang="it-IT" b="1" dirty="0" smtClean="0"/>
              <a:t>Il rischio </a:t>
            </a:r>
            <a:r>
              <a:rPr lang="it-IT" altLang="it-IT" b="1" dirty="0" smtClean="0"/>
              <a:t>connesso alla</a:t>
            </a:r>
            <a:r>
              <a:rPr lang="it-IT" altLang="it-IT" b="1" dirty="0" smtClean="0"/>
              <a:t> </a:t>
            </a:r>
            <a:r>
              <a:rPr lang="it-IT" altLang="it-IT" b="1" dirty="0" smtClean="0"/>
              <a:t>dualità della chimica:</a:t>
            </a:r>
          </a:p>
        </p:txBody>
      </p:sp>
      <p:sp>
        <p:nvSpPr>
          <p:cNvPr id="9219" name="Rectangle 3"/>
          <p:cNvSpPr>
            <a:spLocks noGrp="1" noChangeArrowheads="1"/>
          </p:cNvSpPr>
          <p:nvPr>
            <p:ph type="body" idx="1"/>
          </p:nvPr>
        </p:nvSpPr>
        <p:spPr>
          <a:xfrm>
            <a:off x="1524000" y="1690688"/>
            <a:ext cx="9144000" cy="4887533"/>
          </a:xfrm>
        </p:spPr>
        <p:txBody>
          <a:bodyPr/>
          <a:lstStyle/>
          <a:p>
            <a:r>
              <a:rPr lang="it-IT" altLang="it-IT" dirty="0" smtClean="0"/>
              <a:t>Il rischio dovuto  alla chimica è legato alla possibilità:</a:t>
            </a:r>
          </a:p>
          <a:p>
            <a:r>
              <a:rPr lang="it-IT" altLang="it-IT" dirty="0" smtClean="0"/>
              <a:t> di un </a:t>
            </a:r>
            <a:r>
              <a:rPr lang="it-IT" altLang="it-IT" b="1" u="sng" dirty="0" smtClean="0">
                <a:solidFill>
                  <a:srgbClr val="FF0000"/>
                </a:solidFill>
              </a:rPr>
              <a:t>uso criminale</a:t>
            </a:r>
            <a:r>
              <a:rPr lang="it-IT" altLang="it-IT" u="sng" dirty="0" smtClean="0">
                <a:solidFill>
                  <a:srgbClr val="FF0000"/>
                </a:solidFill>
              </a:rPr>
              <a:t> </a:t>
            </a:r>
            <a:r>
              <a:rPr lang="it-IT" altLang="it-IT" dirty="0" smtClean="0"/>
              <a:t>dei prodotti chimici( le armi chimiche, gestione non corretta dei rifiuti  ) </a:t>
            </a:r>
          </a:p>
          <a:p>
            <a:r>
              <a:rPr lang="it-IT" altLang="it-IT" dirty="0" smtClean="0"/>
              <a:t>Di un </a:t>
            </a:r>
            <a:r>
              <a:rPr lang="it-IT" altLang="it-IT" b="1" u="sng" dirty="0" smtClean="0">
                <a:solidFill>
                  <a:srgbClr val="FF0000"/>
                </a:solidFill>
              </a:rPr>
              <a:t>uso non corretto</a:t>
            </a:r>
            <a:r>
              <a:rPr lang="it-IT" altLang="it-IT" u="sng" dirty="0" smtClean="0">
                <a:solidFill>
                  <a:srgbClr val="FF0000"/>
                </a:solidFill>
              </a:rPr>
              <a:t> </a:t>
            </a:r>
            <a:r>
              <a:rPr lang="it-IT" altLang="it-IT" dirty="0" smtClean="0"/>
              <a:t>dei prodotti chimici  dettato da ignoranza </a:t>
            </a:r>
          </a:p>
          <a:p>
            <a:r>
              <a:rPr lang="it-IT" altLang="it-IT" dirty="0" smtClean="0"/>
              <a:t>Di un </a:t>
            </a:r>
            <a:r>
              <a:rPr lang="it-IT" altLang="it-IT" b="1" u="sng" dirty="0" smtClean="0">
                <a:solidFill>
                  <a:srgbClr val="FF0000"/>
                </a:solidFill>
              </a:rPr>
              <a:t>uso non corretto</a:t>
            </a:r>
            <a:r>
              <a:rPr lang="it-IT" altLang="it-IT" u="sng" dirty="0" smtClean="0">
                <a:solidFill>
                  <a:srgbClr val="FF0000"/>
                </a:solidFill>
              </a:rPr>
              <a:t>  </a:t>
            </a:r>
            <a:r>
              <a:rPr lang="it-IT" altLang="it-IT" dirty="0" smtClean="0"/>
              <a:t>dei prodotti chimici dettato da interessi industriali</a:t>
            </a:r>
          </a:p>
          <a:p>
            <a:r>
              <a:rPr lang="it-IT" altLang="it-IT" dirty="0" smtClean="0"/>
              <a:t>Dalla </a:t>
            </a:r>
            <a:r>
              <a:rPr lang="it-IT" altLang="it-IT" b="1" u="sng" dirty="0" smtClean="0">
                <a:solidFill>
                  <a:srgbClr val="FF0000"/>
                </a:solidFill>
              </a:rPr>
              <a:t>messa sul mercato</a:t>
            </a:r>
            <a:r>
              <a:rPr lang="it-IT" altLang="it-IT" u="sng" dirty="0" smtClean="0">
                <a:solidFill>
                  <a:srgbClr val="FF0000"/>
                </a:solidFill>
              </a:rPr>
              <a:t> </a:t>
            </a:r>
            <a:r>
              <a:rPr lang="it-IT" altLang="it-IT" dirty="0" smtClean="0"/>
              <a:t>di prodotti chimici non sicuri per ignoranza o per interesse</a:t>
            </a:r>
          </a:p>
        </p:txBody>
      </p:sp>
      <p:sp>
        <p:nvSpPr>
          <p:cNvPr id="2" name="CasellaDiTesto 1"/>
          <p:cNvSpPr txBox="1"/>
          <p:nvPr/>
        </p:nvSpPr>
        <p:spPr>
          <a:xfrm>
            <a:off x="9368573" y="6393555"/>
            <a:ext cx="2598853" cy="369332"/>
          </a:xfrm>
          <a:prstGeom prst="rect">
            <a:avLst/>
          </a:prstGeom>
          <a:noFill/>
        </p:spPr>
        <p:txBody>
          <a:bodyPr wrap="none" rtlCol="0">
            <a:spAutoFit/>
          </a:bodyPr>
          <a:lstStyle/>
          <a:p>
            <a:r>
              <a:rPr lang="it-IT" dirty="0" smtClean="0"/>
              <a:t>Da Ferruccio </a:t>
            </a:r>
            <a:r>
              <a:rPr lang="it-IT" dirty="0" err="1" smtClean="0"/>
              <a:t>Trifirò</a:t>
            </a:r>
            <a:r>
              <a:rPr lang="it-IT" dirty="0" smtClean="0"/>
              <a:t>, 2016.</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94015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21972" y="103031"/>
            <a:ext cx="11870028" cy="1093945"/>
          </a:xfrm>
        </p:spPr>
        <p:txBody>
          <a:bodyPr>
            <a:normAutofit/>
          </a:bodyPr>
          <a:lstStyle/>
          <a:p>
            <a:pPr eaLnBrk="1" hangingPunct="1"/>
            <a:r>
              <a:rPr lang="it-IT" altLang="it-IT" sz="4000" b="1" dirty="0" smtClean="0">
                <a:effectLst>
                  <a:outerShdw blurRad="38100" dist="38100" dir="2700000" algn="tl">
                    <a:srgbClr val="000000">
                      <a:alpha val="43137"/>
                    </a:srgbClr>
                  </a:outerShdw>
                </a:effectLst>
              </a:rPr>
              <a:t>Il rischio connesso alla dualità della chimica</a:t>
            </a:r>
            <a:endParaRPr lang="it-IT" altLang="it-IT" sz="4000" b="1"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4294967295"/>
          </p:nvPr>
        </p:nvSpPr>
        <p:spPr>
          <a:xfrm>
            <a:off x="734097" y="1455313"/>
            <a:ext cx="9683080" cy="5402687"/>
          </a:xfrm>
        </p:spPr>
        <p:txBody>
          <a:bodyPr>
            <a:normAutofit/>
          </a:bodyPr>
          <a:lstStyle/>
          <a:p>
            <a:pPr eaLnBrk="1" hangingPunct="1">
              <a:lnSpc>
                <a:spcPct val="90000"/>
              </a:lnSpc>
              <a:buFontTx/>
              <a:buNone/>
            </a:pPr>
            <a:r>
              <a:rPr lang="it-IT" altLang="it-IT" sz="2400" b="1" dirty="0" smtClean="0"/>
              <a:t>1) Per un uso criminale</a:t>
            </a:r>
            <a:r>
              <a:rPr lang="it-IT" altLang="it-IT" sz="2400" dirty="0" smtClean="0"/>
              <a:t>  Le armi chimiche, sono  prodotte con le stesse sostanze con le quali si producono prodotti utili</a:t>
            </a:r>
          </a:p>
          <a:p>
            <a:pPr eaLnBrk="1" hangingPunct="1">
              <a:lnSpc>
                <a:spcPct val="90000"/>
              </a:lnSpc>
              <a:buFontTx/>
              <a:buNone/>
            </a:pPr>
            <a:r>
              <a:rPr lang="it-IT" altLang="it-IT" sz="2400" b="1" dirty="0" smtClean="0"/>
              <a:t>2) Un uso dispersivo dei prodotti chimici</a:t>
            </a:r>
            <a:r>
              <a:rPr lang="it-IT" altLang="it-IT" sz="2400" dirty="0" smtClean="0"/>
              <a:t>  I diserbanti, pesticidi, insetticidi  utilizzati senza controllo dell’effetto sull’ ambiente, anche in seguito a eccesso di </a:t>
            </a:r>
            <a:r>
              <a:rPr lang="it-IT" altLang="it-IT" sz="2400" dirty="0" smtClean="0"/>
              <a:t>impiego</a:t>
            </a:r>
          </a:p>
          <a:p>
            <a:pPr eaLnBrk="1" hangingPunct="1">
              <a:lnSpc>
                <a:spcPct val="90000"/>
              </a:lnSpc>
              <a:buFontTx/>
              <a:buNone/>
            </a:pPr>
            <a:r>
              <a:rPr lang="it-IT" altLang="it-IT" sz="2400" b="1" dirty="0" smtClean="0"/>
              <a:t>3) </a:t>
            </a:r>
            <a:r>
              <a:rPr lang="it-IT" altLang="it-IT" sz="2400" b="1" dirty="0" smtClean="0"/>
              <a:t>Il </a:t>
            </a:r>
            <a:r>
              <a:rPr lang="it-IT" altLang="it-IT" sz="2400" b="1" dirty="0" smtClean="0"/>
              <a:t>destino dei prodotti chimici a fine vita.</a:t>
            </a:r>
            <a:r>
              <a:rPr lang="it-IT" altLang="it-IT" sz="2400" dirty="0" smtClean="0"/>
              <a:t> Rifiuti urbani. industriali, ospedalieri non distrutti o collocati in maniera adeguata,</a:t>
            </a:r>
          </a:p>
          <a:p>
            <a:pPr>
              <a:spcBef>
                <a:spcPct val="0"/>
              </a:spcBef>
              <a:buNone/>
            </a:pPr>
            <a:r>
              <a:rPr lang="it-IT" altLang="it-IT" sz="2400" b="1" dirty="0"/>
              <a:t>4) Uso di processi non ottimizzati e non ben controllati</a:t>
            </a:r>
            <a:r>
              <a:rPr lang="it-IT" altLang="it-IT" sz="2400" dirty="0"/>
              <a:t>  Impiego di sostanze tossiche e nocive in cicli di produzione con il rilascio volontario o involontario di sostanze nocive nell’ambiente </a:t>
            </a:r>
          </a:p>
          <a:p>
            <a:pPr>
              <a:spcBef>
                <a:spcPct val="0"/>
              </a:spcBef>
              <a:buNone/>
            </a:pPr>
            <a:r>
              <a:rPr lang="it-IT" altLang="it-IT" sz="2400" b="1" dirty="0"/>
              <a:t>5) Uso di prodotti non controllati</a:t>
            </a:r>
            <a:r>
              <a:rPr lang="it-IT" altLang="it-IT" sz="2400" dirty="0"/>
              <a:t> che contengono sostanze tossiche </a:t>
            </a:r>
            <a:r>
              <a:rPr lang="it-IT" altLang="it-IT" sz="2400" dirty="0" smtClean="0"/>
              <a:t>/ </a:t>
            </a:r>
            <a:r>
              <a:rPr lang="it-IT" altLang="it-IT" sz="2400" dirty="0"/>
              <a:t>vecchi prodotti chimici (100.000) non sono sufficientemente testati</a:t>
            </a:r>
          </a:p>
          <a:p>
            <a:pPr marL="0" indent="0" eaLnBrk="1" hangingPunct="1">
              <a:lnSpc>
                <a:spcPct val="90000"/>
              </a:lnSpc>
              <a:buNone/>
            </a:pPr>
            <a:endParaRPr lang="it-IT" altLang="it-IT" sz="2400" dirty="0"/>
          </a:p>
        </p:txBody>
      </p:sp>
      <p:sp>
        <p:nvSpPr>
          <p:cNvPr id="4" name="CasellaDiTesto 3"/>
          <p:cNvSpPr txBox="1"/>
          <p:nvPr/>
        </p:nvSpPr>
        <p:spPr>
          <a:xfrm>
            <a:off x="9368573" y="6393555"/>
            <a:ext cx="2598853" cy="369332"/>
          </a:xfrm>
          <a:prstGeom prst="rect">
            <a:avLst/>
          </a:prstGeom>
          <a:noFill/>
        </p:spPr>
        <p:txBody>
          <a:bodyPr wrap="none" rtlCol="0">
            <a:spAutoFit/>
          </a:bodyPr>
          <a:lstStyle/>
          <a:p>
            <a:r>
              <a:rPr lang="it-IT" dirty="0" smtClean="0"/>
              <a:t>Da Ferruccio </a:t>
            </a:r>
            <a:r>
              <a:rPr lang="it-IT" dirty="0" err="1" smtClean="0"/>
              <a:t>Trifirò</a:t>
            </a:r>
            <a:r>
              <a:rPr lang="it-IT" dirty="0" smtClean="0"/>
              <a:t>, 2016.</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3657165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325562"/>
            <a:ext cx="10515600" cy="4851401"/>
          </a:xfrm>
        </p:spPr>
        <p:txBody>
          <a:bodyPr>
            <a:normAutofit fontScale="62500" lnSpcReduction="20000"/>
          </a:bodyPr>
          <a:lstStyle/>
          <a:p>
            <a:pPr marL="0" indent="0">
              <a:lnSpc>
                <a:spcPct val="160000"/>
              </a:lnSpc>
              <a:buNone/>
            </a:pPr>
            <a:r>
              <a:rPr lang="it-IT" dirty="0"/>
              <a:t>Con questo termine, ci si riferisce all’epoca cronologica in cui stiamo vivendo, che, sulla scala dei tempi geologici usati per descrivere la storia del pianeta Terra, segna la transizione dall’Olocene all’epoca caratterizzata dalla comparsa dei primi effetti globali delle attività umane (</a:t>
            </a:r>
            <a:r>
              <a:rPr lang="it-IT" cap="small" dirty="0" err="1"/>
              <a:t>Mahaffy</a:t>
            </a:r>
            <a:r>
              <a:rPr lang="it-IT" cap="small" dirty="0"/>
              <a:t> 2015</a:t>
            </a:r>
            <a:r>
              <a:rPr lang="it-IT" dirty="0"/>
              <a:t>). La parola </a:t>
            </a:r>
            <a:r>
              <a:rPr lang="it-IT" dirty="0" err="1"/>
              <a:t>Antropocene</a:t>
            </a:r>
            <a:r>
              <a:rPr lang="it-IT" dirty="0"/>
              <a:t> è stata coniata dall’ecologista Eugene </a:t>
            </a:r>
            <a:r>
              <a:rPr lang="it-IT" dirty="0" err="1"/>
              <a:t>Stoemer</a:t>
            </a:r>
            <a:r>
              <a:rPr lang="it-IT" dirty="0"/>
              <a:t>, ma è diventata popolare grazie al chimico e divulgatore Paul </a:t>
            </a:r>
            <a:r>
              <a:rPr lang="it-IT" dirty="0" err="1"/>
              <a:t>Crutzen</a:t>
            </a:r>
            <a:r>
              <a:rPr lang="it-IT" dirty="0"/>
              <a:t>. Sull’inizio dell’</a:t>
            </a:r>
            <a:r>
              <a:rPr lang="it-IT" dirty="0" err="1"/>
              <a:t>Antropocene</a:t>
            </a:r>
            <a:r>
              <a:rPr lang="it-IT" dirty="0"/>
              <a:t> ci sono varie proposte: dalla comparsa dell’agricoltura (circa mille anni prima della nascita di Cristo) alla Rivoluzione industriale (metà del diciottesimo secolo) all’Era nucleare (metà del ventesimo secolo). In ogni caso, gli scienziati sono concordi nell’individuare la peculiarità dell’agire umano con la consapevolezza degli effetti di queste attività, come ha scritto efficacemente il giornalista Andrew </a:t>
            </a:r>
            <a:r>
              <a:rPr lang="it-IT" dirty="0" err="1"/>
              <a:t>Revkin</a:t>
            </a:r>
            <a:r>
              <a:rPr lang="it-IT" dirty="0"/>
              <a:t>: «Due miliardi di anni fa, i cianobatteri hanno ossigenato l’atmosfera e avviato la vita sulla terra in modo dirompente… Ma loro non lo sapevano. Noi siamo la prima specie divenuta influente su scala planetaria ad essere consapevole di questa realtà» (</a:t>
            </a:r>
            <a:r>
              <a:rPr lang="it-IT" cap="small" dirty="0" err="1"/>
              <a:t>Stromberg</a:t>
            </a:r>
            <a:r>
              <a:rPr lang="it-IT" cap="small" dirty="0"/>
              <a:t> 2013</a:t>
            </a:r>
            <a:r>
              <a:rPr lang="it-IT" dirty="0"/>
              <a:t>). </a:t>
            </a:r>
          </a:p>
        </p:txBody>
      </p:sp>
      <p:sp>
        <p:nvSpPr>
          <p:cNvPr id="4" name="Titolo 1"/>
          <p:cNvSpPr>
            <a:spLocks noGrp="1"/>
          </p:cNvSpPr>
          <p:nvPr>
            <p:ph type="title"/>
          </p:nvPr>
        </p:nvSpPr>
        <p:spPr>
          <a:xfrm>
            <a:off x="386366" y="0"/>
            <a:ext cx="10129234" cy="1325563"/>
          </a:xfrm>
        </p:spPr>
        <p:txBody>
          <a:bodyPr/>
          <a:lstStyle/>
          <a:p>
            <a:r>
              <a:rPr lang="it-IT" b="1" dirty="0" smtClean="0">
                <a:effectLst>
                  <a:outerShdw blurRad="38100" dist="38100" dir="2700000" algn="tl">
                    <a:srgbClr val="000000">
                      <a:alpha val="43137"/>
                    </a:srgbClr>
                  </a:outerShdw>
                </a:effectLst>
              </a:rPr>
              <a:t>ANTROPOCENE</a:t>
            </a:r>
            <a:endParaRPr lang="it-IT" b="1" dirty="0">
              <a:effectLst>
                <a:outerShdw blurRad="38100" dist="38100" dir="2700000" algn="tl">
                  <a:srgbClr val="000000">
                    <a:alpha val="43137"/>
                  </a:srgbClr>
                </a:outerShdw>
              </a:effectLst>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33408" y="159544"/>
            <a:ext cx="7302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9"/>
          <p:cNvSpPr txBox="1">
            <a:spLocks noChangeArrowheads="1"/>
          </p:cNvSpPr>
          <p:nvPr/>
        </p:nvSpPr>
        <p:spPr bwMode="auto">
          <a:xfrm>
            <a:off x="10825408" y="904081"/>
            <a:ext cx="1238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a:r>
              <a:rPr lang="it-IT" altLang="it-IT" sz="1400" dirty="0"/>
              <a:t>Valentina Domenici</a:t>
            </a:r>
          </a:p>
        </p:txBody>
      </p:sp>
      <p:sp>
        <p:nvSpPr>
          <p:cNvPr id="7" name="Titolo 1"/>
          <p:cNvSpPr txBox="1">
            <a:spLocks/>
          </p:cNvSpPr>
          <p:nvPr/>
        </p:nvSpPr>
        <p:spPr>
          <a:xfrm>
            <a:off x="1191296" y="6176963"/>
            <a:ext cx="9809408" cy="751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smtClean="0"/>
              <a:t>Valentina Domenici materiale ridotto del Corso:</a:t>
            </a:r>
            <a:br>
              <a:rPr lang="it-IT" sz="2000" dirty="0" smtClean="0"/>
            </a:br>
            <a:r>
              <a:rPr lang="it-IT" sz="2000" dirty="0" smtClean="0"/>
              <a:t> </a:t>
            </a:r>
            <a:r>
              <a:rPr lang="it-IT" sz="2000" b="1" i="1" dirty="0" smtClean="0"/>
              <a:t>Storia della chimica ed elementi di didattica</a:t>
            </a:r>
            <a:endParaRPr lang="it-IT" sz="2000" b="1" i="1" dirty="0"/>
          </a:p>
        </p:txBody>
      </p:sp>
    </p:spTree>
    <p:extLst>
      <p:ext uri="{BB962C8B-B14F-4D97-AF65-F5344CB8AC3E}">
        <p14:creationId xmlns:p14="http://schemas.microsoft.com/office/powerpoint/2010/main" val="29079468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Insegnamento della chimica e approcci storici</Template>
  <TotalTime>345</TotalTime>
  <Words>1945</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Times New Roman</vt:lpstr>
      <vt:lpstr>Tema di Office</vt:lpstr>
      <vt:lpstr>Valentina Domenici materiale ridotto del Corso:  Storia della chimica ed elementi di didattica</vt:lpstr>
      <vt:lpstr>Argomenti:</vt:lpstr>
      <vt:lpstr>Etica della chimica</vt:lpstr>
      <vt:lpstr>Etica della chimica</vt:lpstr>
      <vt:lpstr>Il dualismo della chimica</vt:lpstr>
      <vt:lpstr>Presentazione standard di PowerPoint</vt:lpstr>
      <vt:lpstr>    Il rischio connesso alla dualità della chimica:</vt:lpstr>
      <vt:lpstr>Il rischio connesso alla dualità della chimica</vt:lpstr>
      <vt:lpstr>ANTROPOCENE</vt:lpstr>
      <vt:lpstr>Presentazione standard di PowerPoint</vt:lpstr>
      <vt:lpstr>I principi etici del chimico nella sua professione.</vt:lpstr>
      <vt:lpstr>Criteri di condotta  della IUPAC</vt:lpstr>
      <vt:lpstr>Criteri di condotta  della IUPAC</vt:lpstr>
      <vt:lpstr>Il giuramento del chimico.</vt:lpstr>
      <vt:lpstr>Le dimensioni dell’etica della chimica</vt:lpstr>
      <vt:lpstr>Riferimenti utili:</vt:lpstr>
      <vt:lpstr>Ulteriori link per approfondimenti: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Domenici</dc:creator>
  <cp:lastModifiedBy>Domenici</cp:lastModifiedBy>
  <cp:revision>31</cp:revision>
  <dcterms:created xsi:type="dcterms:W3CDTF">2018-04-30T07:08:30Z</dcterms:created>
  <dcterms:modified xsi:type="dcterms:W3CDTF">2020-05-02T17:31:15Z</dcterms:modified>
</cp:coreProperties>
</file>