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61" r:id="rId3"/>
    <p:sldId id="268" r:id="rId4"/>
    <p:sldId id="269" r:id="rId5"/>
    <p:sldId id="257" r:id="rId6"/>
    <p:sldId id="274" r:id="rId7"/>
    <p:sldId id="275" r:id="rId8"/>
    <p:sldId id="272" r:id="rId9"/>
    <p:sldId id="278" r:id="rId10"/>
    <p:sldId id="280" r:id="rId11"/>
    <p:sldId id="281" r:id="rId12"/>
    <p:sldId id="283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4" r:id="rId22"/>
    <p:sldId id="295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260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50E84-4759-4980-8FB2-FCC719B71B6F}" type="datetimeFigureOut">
              <a:rPr lang="it-IT" smtClean="0"/>
              <a:t>30/04/2020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41A3-3435-4D89-BC43-DEF27EBDB5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1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41A3-3435-4D89-BC43-DEF27EBDB5B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68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FA620-0377-4CE7-BBC4-48A744C867BA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06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DC3-AB7A-4EF8-908A-83DC9E996193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5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ADDD-73F4-477C-A845-111BCA9D22EA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825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B36096-386E-4EE8-9E95-53801972EB1B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883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5B5A-677D-4AAF-8C1B-6585E3FB30AB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44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2827-C7CC-4965-8052-1B415143EFD9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47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D12-1F03-4F4D-80F4-6D25EC3E7527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55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9D54F-DAEB-4B79-93B5-B9DB0A28C5EB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03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3204-45BA-4C9B-9717-DF0F1D47B2BA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66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90F-4E8D-4EC0-AA66-F933FEF19937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20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9B53A-3E70-448C-AF97-BD1172CF1783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9A2A-19EA-4C6A-87ED-FFF8A216D94A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060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9676-C961-4F7E-BAF8-3F0570D71909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91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8359-0CFB-4A6D-96A0-6E287A555A43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09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362F-78C0-4F1C-85F8-4605982CF065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5586-F2AF-4CCE-9F83-2FC8D7783E59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64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3B55-C8C0-41E3-9ED3-75630737E830}" type="datetime1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03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1ACE-E41B-497E-BC29-FEFC6C104256}" type="datetime1">
              <a:rPr lang="it-IT" smtClean="0"/>
              <a:t>30/04/2020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27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55A4-EE7F-47AE-BF55-E04737CA5D50}" type="datetime1">
              <a:rPr lang="it-IT" smtClean="0"/>
              <a:t>30/04/2020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6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1F38-4178-4268-9070-30F4C3A6D5AA}" type="datetime1">
              <a:rPr lang="it-IT" smtClean="0"/>
              <a:t>30/04/2020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99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1FA9C-0D39-416A-9200-39F4424F1613}" type="datetime1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61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68-C3D0-4B1B-BFCC-E9438340961C}" type="datetime1">
              <a:rPr lang="it-IT" smtClean="0"/>
              <a:t>30/04/2020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46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E9D5-1CA1-47FA-A228-1FC6269FECF9}" type="datetime1">
              <a:rPr lang="it-IT" smtClean="0"/>
              <a:t>30/04/2020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materiale del corso di Didattica della Chimica (Valentina Domenici)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41C6-FE21-4E95-8454-FB085EF368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06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1080D5-99DF-4216-9A73-37019B8CCD65}" type="datetime1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30/04/2020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t>materiale del corso di Didattica della Chimica (Valentina Domenici)</a:t>
            </a:r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29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smslab.dcci.unipi.it/didattica-distanz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5050448"/>
            <a:ext cx="8342489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i="1" dirty="0" smtClean="0">
                <a:latin typeface="Comic Sans MS" panose="030F0702030302020204" pitchFamily="66" charset="0"/>
              </a:rPr>
              <a:t>Progetto SUI PIGMENTI NATURALI E ARTIFICIALI PER LE SCUOLE PRIMARIE</a:t>
            </a:r>
            <a:br>
              <a:rPr lang="it-IT" sz="2800" b="1" i="1" dirty="0" smtClean="0">
                <a:latin typeface="Comic Sans MS" panose="030F0702030302020204" pitchFamily="66" charset="0"/>
              </a:rPr>
            </a:br>
            <a:r>
              <a:rPr lang="it-IT" sz="2800" b="1" dirty="0" smtClean="0">
                <a:latin typeface="Comic Sans MS" panose="030F0702030302020204" pitchFamily="66" charset="0"/>
              </a:rPr>
              <a:t/>
            </a:r>
            <a:br>
              <a:rPr lang="it-IT" sz="2800" b="1" dirty="0" smtClean="0">
                <a:latin typeface="Comic Sans MS" panose="030F0702030302020204" pitchFamily="66" charset="0"/>
              </a:rPr>
            </a:br>
            <a:r>
              <a:rPr lang="it-IT" sz="1600" b="1" dirty="0" smtClean="0">
                <a:latin typeface="Comic Sans MS" panose="030F0702030302020204" pitchFamily="66" charset="0"/>
              </a:rPr>
              <a:t>(didattica della Chimica)</a:t>
            </a:r>
            <a:endParaRPr lang="it-IT" sz="1100" b="1" dirty="0"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342489" y="5050448"/>
            <a:ext cx="3712443" cy="1463040"/>
          </a:xfrm>
        </p:spPr>
        <p:txBody>
          <a:bodyPr>
            <a:normAutofit fontScale="92500"/>
          </a:bodyPr>
          <a:lstStyle/>
          <a:p>
            <a:pPr algn="ctr"/>
            <a:r>
              <a:rPr lang="it-IT" b="1" dirty="0" smtClean="0">
                <a:latin typeface="Comic Sans MS" panose="030F0702030302020204" pitchFamily="66" charset="0"/>
              </a:rPr>
              <a:t>Prof.ssa Valentina Domenici</a:t>
            </a:r>
          </a:p>
          <a:p>
            <a:pPr algn="ctr"/>
            <a:endParaRPr lang="it-IT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dirty="0" smtClean="0">
                <a:latin typeface="Comic Sans MS" panose="030F0702030302020204" pitchFamily="66" charset="0"/>
              </a:rPr>
              <a:t>Estratto dalle lezioni del corso per Scienze della Formazione Primaria e Didattica della chimica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86480" y="6581001"/>
            <a:ext cx="5769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NOTA: per motivi di copyright sono state tolte molte immagini e fotografie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338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8710" y="192245"/>
            <a:ext cx="1029929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anose="030F0702030302020204" pitchFamily="66" charset="0"/>
              </a:rPr>
              <a:t>I colori delle civiltà antiche</a:t>
            </a:r>
            <a:br>
              <a:rPr lang="it-IT" dirty="0" smtClean="0">
                <a:latin typeface="Comic Sans MS" panose="030F0702030302020204" pitchFamily="66" charset="0"/>
              </a:rPr>
            </a:br>
            <a:r>
              <a:rPr lang="it-IT" sz="2700" dirty="0">
                <a:latin typeface="Comic Sans MS" panose="030F0702030302020204" pitchFamily="66" charset="0"/>
              </a:rPr>
              <a:t>Associa con delle frecce il nome del minerale al colore (pigmento derivato) alla foto al minerale</a:t>
            </a:r>
            <a:endParaRPr lang="it-IT" dirty="0">
              <a:latin typeface="Comic Sans MS" panose="030F0702030302020204" pitchFamily="66" charset="0"/>
            </a:endParaRPr>
          </a:p>
        </p:txBody>
      </p:sp>
      <p:pic>
        <p:nvPicPr>
          <p:cNvPr id="15362" name="Picture 2" descr="Risultati immagini per minerale oc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8138" y="5499272"/>
            <a:ext cx="1142771" cy="857078"/>
          </a:xfrm>
          <a:prstGeom prst="rect">
            <a:avLst/>
          </a:prstGeom>
          <a:noFill/>
        </p:spPr>
      </p:pic>
      <p:sp>
        <p:nvSpPr>
          <p:cNvPr id="15364" name="AutoShape 4" descr="Risultati immagini per minerale ematite"/>
          <p:cNvSpPr>
            <a:spLocks noChangeAspect="1" noChangeArrowheads="1"/>
          </p:cNvSpPr>
          <p:nvPr/>
        </p:nvSpPr>
        <p:spPr bwMode="auto">
          <a:xfrm>
            <a:off x="4005975" y="1903957"/>
            <a:ext cx="2819306" cy="4133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b="1" dirty="0"/>
              <a:t>Pigmento giallo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Pigmento rosso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Pigmento bianco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Pigmento verde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Pigmento azzurro</a:t>
            </a:r>
          </a:p>
        </p:txBody>
      </p:sp>
      <p:pic>
        <p:nvPicPr>
          <p:cNvPr id="15366" name="Picture 6" descr="Risultati immagini per minerale emat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6256" y="3903589"/>
            <a:ext cx="1043517" cy="754811"/>
          </a:xfrm>
          <a:prstGeom prst="rect">
            <a:avLst/>
          </a:prstGeom>
          <a:noFill/>
        </p:spPr>
      </p:pic>
      <p:pic>
        <p:nvPicPr>
          <p:cNvPr id="15368" name="Picture 8" descr="Risultati immagini per minerale malach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61666" y="2607445"/>
            <a:ext cx="1208609" cy="991161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2207569" y="1844824"/>
            <a:ext cx="928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ematite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779520" y="3490756"/>
            <a:ext cx="71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gesso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184666" y="4272240"/>
            <a:ext cx="594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ocra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279576" y="6148016"/>
            <a:ext cx="112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malachite</a:t>
            </a:r>
          </a:p>
        </p:txBody>
      </p:sp>
      <p:pic>
        <p:nvPicPr>
          <p:cNvPr id="15370" name="Picture 10" descr="Risultati immagini per minerale malachi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346" y="1956160"/>
            <a:ext cx="1204848" cy="1204848"/>
          </a:xfrm>
          <a:prstGeom prst="rect">
            <a:avLst/>
          </a:prstGeom>
          <a:noFill/>
        </p:spPr>
      </p:pic>
      <p:pic>
        <p:nvPicPr>
          <p:cNvPr id="15372" name="Picture 12" descr="Risultati immagini per minerale gess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48305" y="5217109"/>
            <a:ext cx="1241718" cy="820698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>
            <a:off x="9984433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840575" y="5259701"/>
            <a:ext cx="101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azzurrite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3475631" y="1787857"/>
            <a:ext cx="873457" cy="5022376"/>
          </a:xfrm>
          <a:custGeom>
            <a:avLst/>
            <a:gdLst>
              <a:gd name="connsiteX0" fmla="*/ 0 w 873457"/>
              <a:gd name="connsiteY0" fmla="*/ 0 h 5022376"/>
              <a:gd name="connsiteX1" fmla="*/ 40943 w 873457"/>
              <a:gd name="connsiteY1" fmla="*/ 95534 h 5022376"/>
              <a:gd name="connsiteX2" fmla="*/ 68239 w 873457"/>
              <a:gd name="connsiteY2" fmla="*/ 136477 h 5022376"/>
              <a:gd name="connsiteX3" fmla="*/ 81886 w 873457"/>
              <a:gd name="connsiteY3" fmla="*/ 191068 h 5022376"/>
              <a:gd name="connsiteX4" fmla="*/ 109182 w 873457"/>
              <a:gd name="connsiteY4" fmla="*/ 232012 h 5022376"/>
              <a:gd name="connsiteX5" fmla="*/ 204716 w 873457"/>
              <a:gd name="connsiteY5" fmla="*/ 436728 h 5022376"/>
              <a:gd name="connsiteX6" fmla="*/ 300251 w 873457"/>
              <a:gd name="connsiteY6" fmla="*/ 504967 h 5022376"/>
              <a:gd name="connsiteX7" fmla="*/ 354842 w 873457"/>
              <a:gd name="connsiteY7" fmla="*/ 518615 h 5022376"/>
              <a:gd name="connsiteX8" fmla="*/ 395785 w 873457"/>
              <a:gd name="connsiteY8" fmla="*/ 532262 h 5022376"/>
              <a:gd name="connsiteX9" fmla="*/ 436728 w 873457"/>
              <a:gd name="connsiteY9" fmla="*/ 586853 h 5022376"/>
              <a:gd name="connsiteX10" fmla="*/ 450376 w 873457"/>
              <a:gd name="connsiteY10" fmla="*/ 655092 h 5022376"/>
              <a:gd name="connsiteX11" fmla="*/ 477671 w 873457"/>
              <a:gd name="connsiteY11" fmla="*/ 1419367 h 5022376"/>
              <a:gd name="connsiteX12" fmla="*/ 504967 w 873457"/>
              <a:gd name="connsiteY12" fmla="*/ 1487606 h 5022376"/>
              <a:gd name="connsiteX13" fmla="*/ 559558 w 873457"/>
              <a:gd name="connsiteY13" fmla="*/ 1624083 h 5022376"/>
              <a:gd name="connsiteX14" fmla="*/ 614149 w 873457"/>
              <a:gd name="connsiteY14" fmla="*/ 1705970 h 5022376"/>
              <a:gd name="connsiteX15" fmla="*/ 641445 w 873457"/>
              <a:gd name="connsiteY15" fmla="*/ 1815152 h 5022376"/>
              <a:gd name="connsiteX16" fmla="*/ 682388 w 873457"/>
              <a:gd name="connsiteY16" fmla="*/ 1910686 h 5022376"/>
              <a:gd name="connsiteX17" fmla="*/ 668740 w 873457"/>
              <a:gd name="connsiteY17" fmla="*/ 2169994 h 5022376"/>
              <a:gd name="connsiteX18" fmla="*/ 641445 w 873457"/>
              <a:gd name="connsiteY18" fmla="*/ 2265528 h 5022376"/>
              <a:gd name="connsiteX19" fmla="*/ 655092 w 873457"/>
              <a:gd name="connsiteY19" fmla="*/ 2497540 h 5022376"/>
              <a:gd name="connsiteX20" fmla="*/ 668740 w 873457"/>
              <a:gd name="connsiteY20" fmla="*/ 2538483 h 5022376"/>
              <a:gd name="connsiteX21" fmla="*/ 709683 w 873457"/>
              <a:gd name="connsiteY21" fmla="*/ 2593074 h 5022376"/>
              <a:gd name="connsiteX22" fmla="*/ 764274 w 873457"/>
              <a:gd name="connsiteY22" fmla="*/ 2606722 h 5022376"/>
              <a:gd name="connsiteX23" fmla="*/ 846161 w 873457"/>
              <a:gd name="connsiteY23" fmla="*/ 2702256 h 5022376"/>
              <a:gd name="connsiteX24" fmla="*/ 873457 w 873457"/>
              <a:gd name="connsiteY24" fmla="*/ 3125337 h 5022376"/>
              <a:gd name="connsiteX25" fmla="*/ 859809 w 873457"/>
              <a:gd name="connsiteY25" fmla="*/ 3370997 h 5022376"/>
              <a:gd name="connsiteX26" fmla="*/ 818866 w 873457"/>
              <a:gd name="connsiteY26" fmla="*/ 3452883 h 5022376"/>
              <a:gd name="connsiteX27" fmla="*/ 805218 w 873457"/>
              <a:gd name="connsiteY27" fmla="*/ 3507474 h 5022376"/>
              <a:gd name="connsiteX28" fmla="*/ 696036 w 873457"/>
              <a:gd name="connsiteY28" fmla="*/ 3643952 h 5022376"/>
              <a:gd name="connsiteX29" fmla="*/ 655092 w 873457"/>
              <a:gd name="connsiteY29" fmla="*/ 3657600 h 5022376"/>
              <a:gd name="connsiteX30" fmla="*/ 614149 w 873457"/>
              <a:gd name="connsiteY30" fmla="*/ 3698543 h 5022376"/>
              <a:gd name="connsiteX31" fmla="*/ 559558 w 873457"/>
              <a:gd name="connsiteY31" fmla="*/ 4080680 h 5022376"/>
              <a:gd name="connsiteX32" fmla="*/ 491319 w 873457"/>
              <a:gd name="connsiteY32" fmla="*/ 4189862 h 5022376"/>
              <a:gd name="connsiteX33" fmla="*/ 450376 w 873457"/>
              <a:gd name="connsiteY33" fmla="*/ 4285397 h 5022376"/>
              <a:gd name="connsiteX34" fmla="*/ 436728 w 873457"/>
              <a:gd name="connsiteY34" fmla="*/ 4326340 h 5022376"/>
              <a:gd name="connsiteX35" fmla="*/ 341194 w 873457"/>
              <a:gd name="connsiteY35" fmla="*/ 4435522 h 5022376"/>
              <a:gd name="connsiteX36" fmla="*/ 313898 w 873457"/>
              <a:gd name="connsiteY36" fmla="*/ 4517409 h 5022376"/>
              <a:gd name="connsiteX37" fmla="*/ 300251 w 873457"/>
              <a:gd name="connsiteY37" fmla="*/ 4558352 h 5022376"/>
              <a:gd name="connsiteX38" fmla="*/ 286603 w 873457"/>
              <a:gd name="connsiteY38" fmla="*/ 4653886 h 5022376"/>
              <a:gd name="connsiteX39" fmla="*/ 272955 w 873457"/>
              <a:gd name="connsiteY39" fmla="*/ 4735773 h 5022376"/>
              <a:gd name="connsiteX40" fmla="*/ 272955 w 873457"/>
              <a:gd name="connsiteY40" fmla="*/ 5022376 h 502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73457" h="5022376">
                <a:moveTo>
                  <a:pt x="0" y="0"/>
                </a:moveTo>
                <a:cubicBezTo>
                  <a:pt x="13648" y="31845"/>
                  <a:pt x="25449" y="64546"/>
                  <a:pt x="40943" y="95534"/>
                </a:cubicBezTo>
                <a:cubicBezTo>
                  <a:pt x="48278" y="110205"/>
                  <a:pt x="61778" y="121401"/>
                  <a:pt x="68239" y="136477"/>
                </a:cubicBezTo>
                <a:cubicBezTo>
                  <a:pt x="75628" y="153717"/>
                  <a:pt x="74497" y="173828"/>
                  <a:pt x="81886" y="191068"/>
                </a:cubicBezTo>
                <a:cubicBezTo>
                  <a:pt x="88347" y="206145"/>
                  <a:pt x="102308" y="217119"/>
                  <a:pt x="109182" y="232012"/>
                </a:cubicBezTo>
                <a:cubicBezTo>
                  <a:pt x="132089" y="281645"/>
                  <a:pt x="161051" y="386826"/>
                  <a:pt x="204716" y="436728"/>
                </a:cubicBezTo>
                <a:cubicBezTo>
                  <a:pt x="207512" y="439924"/>
                  <a:pt x="287194" y="499371"/>
                  <a:pt x="300251" y="504967"/>
                </a:cubicBezTo>
                <a:cubicBezTo>
                  <a:pt x="317491" y="512356"/>
                  <a:pt x="336807" y="513462"/>
                  <a:pt x="354842" y="518615"/>
                </a:cubicBezTo>
                <a:cubicBezTo>
                  <a:pt x="368674" y="522567"/>
                  <a:pt x="382137" y="527713"/>
                  <a:pt x="395785" y="532262"/>
                </a:cubicBezTo>
                <a:cubicBezTo>
                  <a:pt x="409433" y="550459"/>
                  <a:pt x="427490" y="566067"/>
                  <a:pt x="436728" y="586853"/>
                </a:cubicBezTo>
                <a:cubicBezTo>
                  <a:pt x="446149" y="608051"/>
                  <a:pt x="449237" y="631923"/>
                  <a:pt x="450376" y="655092"/>
                </a:cubicBezTo>
                <a:cubicBezTo>
                  <a:pt x="462898" y="909705"/>
                  <a:pt x="460991" y="1164993"/>
                  <a:pt x="477671" y="1419367"/>
                </a:cubicBezTo>
                <a:cubicBezTo>
                  <a:pt x="479274" y="1443813"/>
                  <a:pt x="497927" y="1464141"/>
                  <a:pt x="504967" y="1487606"/>
                </a:cubicBezTo>
                <a:cubicBezTo>
                  <a:pt x="539149" y="1601545"/>
                  <a:pt x="489148" y="1513437"/>
                  <a:pt x="559558" y="1624083"/>
                </a:cubicBezTo>
                <a:cubicBezTo>
                  <a:pt x="577170" y="1651760"/>
                  <a:pt x="614149" y="1705970"/>
                  <a:pt x="614149" y="1705970"/>
                </a:cubicBezTo>
                <a:cubicBezTo>
                  <a:pt x="623248" y="1742364"/>
                  <a:pt x="624668" y="1781598"/>
                  <a:pt x="641445" y="1815152"/>
                </a:cubicBezTo>
                <a:cubicBezTo>
                  <a:pt x="675173" y="1882610"/>
                  <a:pt x="662306" y="1850442"/>
                  <a:pt x="682388" y="1910686"/>
                </a:cubicBezTo>
                <a:cubicBezTo>
                  <a:pt x="677839" y="1997122"/>
                  <a:pt x="676238" y="2083764"/>
                  <a:pt x="668740" y="2169994"/>
                </a:cubicBezTo>
                <a:cubicBezTo>
                  <a:pt x="666724" y="2193175"/>
                  <a:pt x="649426" y="2241584"/>
                  <a:pt x="641445" y="2265528"/>
                </a:cubicBezTo>
                <a:cubicBezTo>
                  <a:pt x="645994" y="2342865"/>
                  <a:pt x="647383" y="2420453"/>
                  <a:pt x="655092" y="2497540"/>
                </a:cubicBezTo>
                <a:cubicBezTo>
                  <a:pt x="656523" y="2511855"/>
                  <a:pt x="661603" y="2525993"/>
                  <a:pt x="668740" y="2538483"/>
                </a:cubicBezTo>
                <a:cubicBezTo>
                  <a:pt x="680025" y="2558232"/>
                  <a:pt x="691174" y="2579853"/>
                  <a:pt x="709683" y="2593074"/>
                </a:cubicBezTo>
                <a:cubicBezTo>
                  <a:pt x="724946" y="2603976"/>
                  <a:pt x="746077" y="2602173"/>
                  <a:pt x="764274" y="2606722"/>
                </a:cubicBezTo>
                <a:cubicBezTo>
                  <a:pt x="778857" y="2621304"/>
                  <a:pt x="843660" y="2682245"/>
                  <a:pt x="846161" y="2702256"/>
                </a:cubicBezTo>
                <a:cubicBezTo>
                  <a:pt x="916966" y="3268697"/>
                  <a:pt x="813108" y="2944296"/>
                  <a:pt x="873457" y="3125337"/>
                </a:cubicBezTo>
                <a:cubicBezTo>
                  <a:pt x="868908" y="3207224"/>
                  <a:pt x="873292" y="3290100"/>
                  <a:pt x="859809" y="3370997"/>
                </a:cubicBezTo>
                <a:cubicBezTo>
                  <a:pt x="854792" y="3401099"/>
                  <a:pt x="830200" y="3424549"/>
                  <a:pt x="818866" y="3452883"/>
                </a:cubicBezTo>
                <a:cubicBezTo>
                  <a:pt x="811900" y="3470298"/>
                  <a:pt x="811804" y="3489911"/>
                  <a:pt x="805218" y="3507474"/>
                </a:cubicBezTo>
                <a:cubicBezTo>
                  <a:pt x="787888" y="3553688"/>
                  <a:pt x="740645" y="3629082"/>
                  <a:pt x="696036" y="3643952"/>
                </a:cubicBezTo>
                <a:lnTo>
                  <a:pt x="655092" y="3657600"/>
                </a:lnTo>
                <a:cubicBezTo>
                  <a:pt x="641444" y="3671248"/>
                  <a:pt x="626505" y="3683716"/>
                  <a:pt x="614149" y="3698543"/>
                </a:cubicBezTo>
                <a:cubicBezTo>
                  <a:pt x="523659" y="3807131"/>
                  <a:pt x="587513" y="3912950"/>
                  <a:pt x="559558" y="4080680"/>
                </a:cubicBezTo>
                <a:cubicBezTo>
                  <a:pt x="557728" y="4091657"/>
                  <a:pt x="503926" y="4170953"/>
                  <a:pt x="491319" y="4189862"/>
                </a:cubicBezTo>
                <a:cubicBezTo>
                  <a:pt x="462915" y="4303475"/>
                  <a:pt x="497500" y="4191148"/>
                  <a:pt x="450376" y="4285397"/>
                </a:cubicBezTo>
                <a:cubicBezTo>
                  <a:pt x="443942" y="4298264"/>
                  <a:pt x="443714" y="4313764"/>
                  <a:pt x="436728" y="4326340"/>
                </a:cubicBezTo>
                <a:cubicBezTo>
                  <a:pt x="389897" y="4410636"/>
                  <a:pt x="401004" y="4395649"/>
                  <a:pt x="341194" y="4435522"/>
                </a:cubicBezTo>
                <a:lnTo>
                  <a:pt x="313898" y="4517409"/>
                </a:lnTo>
                <a:lnTo>
                  <a:pt x="300251" y="4558352"/>
                </a:lnTo>
                <a:cubicBezTo>
                  <a:pt x="295702" y="4590197"/>
                  <a:pt x="291494" y="4622092"/>
                  <a:pt x="286603" y="4653886"/>
                </a:cubicBezTo>
                <a:cubicBezTo>
                  <a:pt x="282395" y="4681236"/>
                  <a:pt x="273979" y="4708120"/>
                  <a:pt x="272955" y="4735773"/>
                </a:cubicBezTo>
                <a:cubicBezTo>
                  <a:pt x="269419" y="4831242"/>
                  <a:pt x="272955" y="4926842"/>
                  <a:pt x="272955" y="5022376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6232478" y="1583141"/>
            <a:ext cx="1487606" cy="5104263"/>
          </a:xfrm>
          <a:custGeom>
            <a:avLst/>
            <a:gdLst>
              <a:gd name="connsiteX0" fmla="*/ 1487606 w 1487606"/>
              <a:gd name="connsiteY0" fmla="*/ 0 h 5104263"/>
              <a:gd name="connsiteX1" fmla="*/ 1446662 w 1487606"/>
              <a:gd name="connsiteY1" fmla="*/ 81887 h 5104263"/>
              <a:gd name="connsiteX2" fmla="*/ 1405719 w 1487606"/>
              <a:gd name="connsiteY2" fmla="*/ 122830 h 5104263"/>
              <a:gd name="connsiteX3" fmla="*/ 1351128 w 1487606"/>
              <a:gd name="connsiteY3" fmla="*/ 191069 h 5104263"/>
              <a:gd name="connsiteX4" fmla="*/ 1228298 w 1487606"/>
              <a:gd name="connsiteY4" fmla="*/ 327547 h 5104263"/>
              <a:gd name="connsiteX5" fmla="*/ 1173707 w 1487606"/>
              <a:gd name="connsiteY5" fmla="*/ 436729 h 5104263"/>
              <a:gd name="connsiteX6" fmla="*/ 1119116 w 1487606"/>
              <a:gd name="connsiteY6" fmla="*/ 504967 h 5104263"/>
              <a:gd name="connsiteX7" fmla="*/ 1064525 w 1487606"/>
              <a:gd name="connsiteY7" fmla="*/ 586854 h 5104263"/>
              <a:gd name="connsiteX8" fmla="*/ 982638 w 1487606"/>
              <a:gd name="connsiteY8" fmla="*/ 641445 h 5104263"/>
              <a:gd name="connsiteX9" fmla="*/ 832513 w 1487606"/>
              <a:gd name="connsiteY9" fmla="*/ 818866 h 5104263"/>
              <a:gd name="connsiteX10" fmla="*/ 600501 w 1487606"/>
              <a:gd name="connsiteY10" fmla="*/ 1037230 h 5104263"/>
              <a:gd name="connsiteX11" fmla="*/ 532262 w 1487606"/>
              <a:gd name="connsiteY11" fmla="*/ 1105469 h 5104263"/>
              <a:gd name="connsiteX12" fmla="*/ 450376 w 1487606"/>
              <a:gd name="connsiteY12" fmla="*/ 1282890 h 5104263"/>
              <a:gd name="connsiteX13" fmla="*/ 423080 w 1487606"/>
              <a:gd name="connsiteY13" fmla="*/ 1337481 h 5104263"/>
              <a:gd name="connsiteX14" fmla="*/ 395785 w 1487606"/>
              <a:gd name="connsiteY14" fmla="*/ 1487606 h 5104263"/>
              <a:gd name="connsiteX15" fmla="*/ 382137 w 1487606"/>
              <a:gd name="connsiteY15" fmla="*/ 1569493 h 5104263"/>
              <a:gd name="connsiteX16" fmla="*/ 395785 w 1487606"/>
              <a:gd name="connsiteY16" fmla="*/ 1924335 h 5104263"/>
              <a:gd name="connsiteX17" fmla="*/ 409432 w 1487606"/>
              <a:gd name="connsiteY17" fmla="*/ 1978926 h 5104263"/>
              <a:gd name="connsiteX18" fmla="*/ 450376 w 1487606"/>
              <a:gd name="connsiteY18" fmla="*/ 2047164 h 5104263"/>
              <a:gd name="connsiteX19" fmla="*/ 464023 w 1487606"/>
              <a:gd name="connsiteY19" fmla="*/ 2101756 h 5104263"/>
              <a:gd name="connsiteX20" fmla="*/ 477671 w 1487606"/>
              <a:gd name="connsiteY20" fmla="*/ 2169994 h 5104263"/>
              <a:gd name="connsiteX21" fmla="*/ 504967 w 1487606"/>
              <a:gd name="connsiteY21" fmla="*/ 2238233 h 5104263"/>
              <a:gd name="connsiteX22" fmla="*/ 559558 w 1487606"/>
              <a:gd name="connsiteY22" fmla="*/ 2265529 h 5104263"/>
              <a:gd name="connsiteX23" fmla="*/ 586853 w 1487606"/>
              <a:gd name="connsiteY23" fmla="*/ 2306472 h 5104263"/>
              <a:gd name="connsiteX24" fmla="*/ 627797 w 1487606"/>
              <a:gd name="connsiteY24" fmla="*/ 2347415 h 5104263"/>
              <a:gd name="connsiteX25" fmla="*/ 641444 w 1487606"/>
              <a:gd name="connsiteY25" fmla="*/ 2402006 h 5104263"/>
              <a:gd name="connsiteX26" fmla="*/ 668740 w 1487606"/>
              <a:gd name="connsiteY26" fmla="*/ 2483893 h 5104263"/>
              <a:gd name="connsiteX27" fmla="*/ 682388 w 1487606"/>
              <a:gd name="connsiteY27" fmla="*/ 2811439 h 5104263"/>
              <a:gd name="connsiteX28" fmla="*/ 696035 w 1487606"/>
              <a:gd name="connsiteY28" fmla="*/ 2866030 h 5104263"/>
              <a:gd name="connsiteX29" fmla="*/ 709683 w 1487606"/>
              <a:gd name="connsiteY29" fmla="*/ 3002508 h 5104263"/>
              <a:gd name="connsiteX30" fmla="*/ 736979 w 1487606"/>
              <a:gd name="connsiteY30" fmla="*/ 3138985 h 5104263"/>
              <a:gd name="connsiteX31" fmla="*/ 696035 w 1487606"/>
              <a:gd name="connsiteY31" fmla="*/ 3507475 h 5104263"/>
              <a:gd name="connsiteX32" fmla="*/ 627797 w 1487606"/>
              <a:gd name="connsiteY32" fmla="*/ 3589361 h 5104263"/>
              <a:gd name="connsiteX33" fmla="*/ 586853 w 1487606"/>
              <a:gd name="connsiteY33" fmla="*/ 3698544 h 5104263"/>
              <a:gd name="connsiteX34" fmla="*/ 504967 w 1487606"/>
              <a:gd name="connsiteY34" fmla="*/ 3835021 h 5104263"/>
              <a:gd name="connsiteX35" fmla="*/ 464023 w 1487606"/>
              <a:gd name="connsiteY35" fmla="*/ 3916908 h 5104263"/>
              <a:gd name="connsiteX36" fmla="*/ 423080 w 1487606"/>
              <a:gd name="connsiteY36" fmla="*/ 3957851 h 5104263"/>
              <a:gd name="connsiteX37" fmla="*/ 395785 w 1487606"/>
              <a:gd name="connsiteY37" fmla="*/ 3998794 h 5104263"/>
              <a:gd name="connsiteX38" fmla="*/ 300250 w 1487606"/>
              <a:gd name="connsiteY38" fmla="*/ 4121624 h 5104263"/>
              <a:gd name="connsiteX39" fmla="*/ 259307 w 1487606"/>
              <a:gd name="connsiteY39" fmla="*/ 4189863 h 5104263"/>
              <a:gd name="connsiteX40" fmla="*/ 204716 w 1487606"/>
              <a:gd name="connsiteY40" fmla="*/ 4258102 h 5104263"/>
              <a:gd name="connsiteX41" fmla="*/ 177421 w 1487606"/>
              <a:gd name="connsiteY41" fmla="*/ 4312693 h 5104263"/>
              <a:gd name="connsiteX42" fmla="*/ 109182 w 1487606"/>
              <a:gd name="connsiteY42" fmla="*/ 4408227 h 5104263"/>
              <a:gd name="connsiteX43" fmla="*/ 54591 w 1487606"/>
              <a:gd name="connsiteY43" fmla="*/ 4462818 h 5104263"/>
              <a:gd name="connsiteX44" fmla="*/ 27295 w 1487606"/>
              <a:gd name="connsiteY44" fmla="*/ 4531057 h 5104263"/>
              <a:gd name="connsiteX45" fmla="*/ 0 w 1487606"/>
              <a:gd name="connsiteY45" fmla="*/ 4653887 h 5104263"/>
              <a:gd name="connsiteX46" fmla="*/ 13647 w 1487606"/>
              <a:gd name="connsiteY46" fmla="*/ 4954138 h 5104263"/>
              <a:gd name="connsiteX47" fmla="*/ 27295 w 1487606"/>
              <a:gd name="connsiteY47" fmla="*/ 5008729 h 5104263"/>
              <a:gd name="connsiteX48" fmla="*/ 27295 w 1487606"/>
              <a:gd name="connsiteY48" fmla="*/ 5104263 h 510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87606" h="5104263">
                <a:moveTo>
                  <a:pt x="1487606" y="0"/>
                </a:moveTo>
                <a:cubicBezTo>
                  <a:pt x="1473958" y="27296"/>
                  <a:pt x="1463590" y="56495"/>
                  <a:pt x="1446662" y="81887"/>
                </a:cubicBezTo>
                <a:cubicBezTo>
                  <a:pt x="1435956" y="97946"/>
                  <a:pt x="1418429" y="108305"/>
                  <a:pt x="1405719" y="122830"/>
                </a:cubicBezTo>
                <a:cubicBezTo>
                  <a:pt x="1386537" y="144752"/>
                  <a:pt x="1370481" y="169297"/>
                  <a:pt x="1351128" y="191069"/>
                </a:cubicBezTo>
                <a:cubicBezTo>
                  <a:pt x="1298938" y="249783"/>
                  <a:pt x="1275009" y="254886"/>
                  <a:pt x="1228298" y="327547"/>
                </a:cubicBezTo>
                <a:cubicBezTo>
                  <a:pt x="1206295" y="361774"/>
                  <a:pt x="1195032" y="402075"/>
                  <a:pt x="1173707" y="436729"/>
                </a:cubicBezTo>
                <a:cubicBezTo>
                  <a:pt x="1158440" y="461537"/>
                  <a:pt x="1136249" y="481409"/>
                  <a:pt x="1119116" y="504967"/>
                </a:cubicBezTo>
                <a:cubicBezTo>
                  <a:pt x="1099821" y="531498"/>
                  <a:pt x="1087722" y="563657"/>
                  <a:pt x="1064525" y="586854"/>
                </a:cubicBezTo>
                <a:cubicBezTo>
                  <a:pt x="1041328" y="610051"/>
                  <a:pt x="1005835" y="618248"/>
                  <a:pt x="982638" y="641445"/>
                </a:cubicBezTo>
                <a:cubicBezTo>
                  <a:pt x="927858" y="696225"/>
                  <a:pt x="892028" y="769270"/>
                  <a:pt x="832513" y="818866"/>
                </a:cubicBezTo>
                <a:cubicBezTo>
                  <a:pt x="556148" y="1049171"/>
                  <a:pt x="756881" y="865213"/>
                  <a:pt x="600501" y="1037230"/>
                </a:cubicBezTo>
                <a:cubicBezTo>
                  <a:pt x="578862" y="1061032"/>
                  <a:pt x="551563" y="1079734"/>
                  <a:pt x="532262" y="1105469"/>
                </a:cubicBezTo>
                <a:cubicBezTo>
                  <a:pt x="466740" y="1192831"/>
                  <a:pt x="486646" y="1192215"/>
                  <a:pt x="450376" y="1282890"/>
                </a:cubicBezTo>
                <a:cubicBezTo>
                  <a:pt x="442820" y="1301780"/>
                  <a:pt x="432179" y="1319284"/>
                  <a:pt x="423080" y="1337481"/>
                </a:cubicBezTo>
                <a:cubicBezTo>
                  <a:pt x="382860" y="1578794"/>
                  <a:pt x="433936" y="1277769"/>
                  <a:pt x="395785" y="1487606"/>
                </a:cubicBezTo>
                <a:cubicBezTo>
                  <a:pt x="390835" y="1514832"/>
                  <a:pt x="386686" y="1542197"/>
                  <a:pt x="382137" y="1569493"/>
                </a:cubicBezTo>
                <a:cubicBezTo>
                  <a:pt x="386686" y="1687774"/>
                  <a:pt x="387911" y="1806229"/>
                  <a:pt x="395785" y="1924335"/>
                </a:cubicBezTo>
                <a:cubicBezTo>
                  <a:pt x="397033" y="1943050"/>
                  <a:pt x="401814" y="1961786"/>
                  <a:pt x="409432" y="1978926"/>
                </a:cubicBezTo>
                <a:cubicBezTo>
                  <a:pt x="420205" y="2003166"/>
                  <a:pt x="436728" y="2024418"/>
                  <a:pt x="450376" y="2047164"/>
                </a:cubicBezTo>
                <a:cubicBezTo>
                  <a:pt x="454925" y="2065361"/>
                  <a:pt x="459954" y="2083445"/>
                  <a:pt x="464023" y="2101756"/>
                </a:cubicBezTo>
                <a:cubicBezTo>
                  <a:pt x="469055" y="2124400"/>
                  <a:pt x="471005" y="2147776"/>
                  <a:pt x="477671" y="2169994"/>
                </a:cubicBezTo>
                <a:cubicBezTo>
                  <a:pt x="484711" y="2193459"/>
                  <a:pt x="489024" y="2219632"/>
                  <a:pt x="504967" y="2238233"/>
                </a:cubicBezTo>
                <a:cubicBezTo>
                  <a:pt x="518207" y="2253680"/>
                  <a:pt x="541361" y="2256430"/>
                  <a:pt x="559558" y="2265529"/>
                </a:cubicBezTo>
                <a:cubicBezTo>
                  <a:pt x="568656" y="2279177"/>
                  <a:pt x="576352" y="2293871"/>
                  <a:pt x="586853" y="2306472"/>
                </a:cubicBezTo>
                <a:cubicBezTo>
                  <a:pt x="599209" y="2321299"/>
                  <a:pt x="618221" y="2330657"/>
                  <a:pt x="627797" y="2347415"/>
                </a:cubicBezTo>
                <a:cubicBezTo>
                  <a:pt x="637103" y="2363701"/>
                  <a:pt x="636054" y="2384040"/>
                  <a:pt x="641444" y="2402006"/>
                </a:cubicBezTo>
                <a:cubicBezTo>
                  <a:pt x="649712" y="2429565"/>
                  <a:pt x="668740" y="2483893"/>
                  <a:pt x="668740" y="2483893"/>
                </a:cubicBezTo>
                <a:cubicBezTo>
                  <a:pt x="673289" y="2593075"/>
                  <a:pt x="674602" y="2702440"/>
                  <a:pt x="682388" y="2811439"/>
                </a:cubicBezTo>
                <a:cubicBezTo>
                  <a:pt x="683724" y="2830148"/>
                  <a:pt x="693382" y="2847462"/>
                  <a:pt x="696035" y="2866030"/>
                </a:cubicBezTo>
                <a:cubicBezTo>
                  <a:pt x="702501" y="2911290"/>
                  <a:pt x="704012" y="2957141"/>
                  <a:pt x="709683" y="3002508"/>
                </a:cubicBezTo>
                <a:cubicBezTo>
                  <a:pt x="718049" y="3069432"/>
                  <a:pt x="722290" y="3080231"/>
                  <a:pt x="736979" y="3138985"/>
                </a:cubicBezTo>
                <a:cubicBezTo>
                  <a:pt x="723331" y="3261815"/>
                  <a:pt x="725152" y="3387368"/>
                  <a:pt x="696035" y="3507475"/>
                </a:cubicBezTo>
                <a:cubicBezTo>
                  <a:pt x="687664" y="3542005"/>
                  <a:pt x="645425" y="3558512"/>
                  <a:pt x="627797" y="3589361"/>
                </a:cubicBezTo>
                <a:cubicBezTo>
                  <a:pt x="608513" y="3623109"/>
                  <a:pt x="602164" y="3662818"/>
                  <a:pt x="586853" y="3698544"/>
                </a:cubicBezTo>
                <a:cubicBezTo>
                  <a:pt x="552776" y="3778057"/>
                  <a:pt x="551521" y="3772949"/>
                  <a:pt x="504967" y="3835021"/>
                </a:cubicBezTo>
                <a:cubicBezTo>
                  <a:pt x="491288" y="3876056"/>
                  <a:pt x="493419" y="3881632"/>
                  <a:pt x="464023" y="3916908"/>
                </a:cubicBezTo>
                <a:cubicBezTo>
                  <a:pt x="451667" y="3931735"/>
                  <a:pt x="435436" y="3943024"/>
                  <a:pt x="423080" y="3957851"/>
                </a:cubicBezTo>
                <a:cubicBezTo>
                  <a:pt x="412579" y="3970452"/>
                  <a:pt x="405626" y="3985672"/>
                  <a:pt x="395785" y="3998794"/>
                </a:cubicBezTo>
                <a:cubicBezTo>
                  <a:pt x="364663" y="4040290"/>
                  <a:pt x="326937" y="4077146"/>
                  <a:pt x="300250" y="4121624"/>
                </a:cubicBezTo>
                <a:cubicBezTo>
                  <a:pt x="286602" y="4144370"/>
                  <a:pt x="274519" y="4168132"/>
                  <a:pt x="259307" y="4189863"/>
                </a:cubicBezTo>
                <a:cubicBezTo>
                  <a:pt x="242602" y="4213727"/>
                  <a:pt x="220874" y="4233865"/>
                  <a:pt x="204716" y="4258102"/>
                </a:cubicBezTo>
                <a:cubicBezTo>
                  <a:pt x="193431" y="4275030"/>
                  <a:pt x="187515" y="4295029"/>
                  <a:pt x="177421" y="4312693"/>
                </a:cubicBezTo>
                <a:cubicBezTo>
                  <a:pt x="165434" y="4333670"/>
                  <a:pt x="121239" y="4394447"/>
                  <a:pt x="109182" y="4408227"/>
                </a:cubicBezTo>
                <a:cubicBezTo>
                  <a:pt x="92236" y="4427594"/>
                  <a:pt x="72788" y="4444621"/>
                  <a:pt x="54591" y="4462818"/>
                </a:cubicBezTo>
                <a:cubicBezTo>
                  <a:pt x="45492" y="4485564"/>
                  <a:pt x="35042" y="4507816"/>
                  <a:pt x="27295" y="4531057"/>
                </a:cubicBezTo>
                <a:cubicBezTo>
                  <a:pt x="17656" y="4559973"/>
                  <a:pt x="5410" y="4626838"/>
                  <a:pt x="0" y="4653887"/>
                </a:cubicBezTo>
                <a:cubicBezTo>
                  <a:pt x="4549" y="4753971"/>
                  <a:pt x="5963" y="4854246"/>
                  <a:pt x="13647" y="4954138"/>
                </a:cubicBezTo>
                <a:cubicBezTo>
                  <a:pt x="15086" y="4972840"/>
                  <a:pt x="25597" y="4990049"/>
                  <a:pt x="27295" y="5008729"/>
                </a:cubicBezTo>
                <a:cubicBezTo>
                  <a:pt x="30178" y="5040443"/>
                  <a:pt x="27295" y="5072418"/>
                  <a:pt x="27295" y="5104263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10</a:t>
            </a:fld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5941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7792" y="11247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nel mondo vegetale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7568" y="3212976"/>
            <a:ext cx="7632848" cy="2160240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1. Osserviamo alcuni fiori, frutti, foglie.</a:t>
            </a:r>
          </a:p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2. Esperienza (prima parte): estrazione delle antocianine dal cavolo rosso (o dal radicchio).</a:t>
            </a:r>
          </a:p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3. Esperienza (seconda parte): utilizziamo una soluzione concentrata di antocianine per costruire una scala di colori grazie alle proprietà acide/basiche delle sostanze.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117987" y="100965"/>
            <a:ext cx="2492477" cy="1429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2° incontro</a:t>
            </a:r>
            <a:endParaRPr lang="it-IT" sz="32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7220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1948" y="467431"/>
            <a:ext cx="9440476" cy="634082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omic Sans MS" panose="030F0702030302020204" pitchFamily="66" charset="0"/>
              </a:rPr>
              <a:t>Collegate i vegetali (fiori, frutta, verdura, foglie…) che secondo voi contengono gli stessi pigmenti naturali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10633723" y="784472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38366" y="2276873"/>
            <a:ext cx="22165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PIGMENTI in Natura</a:t>
            </a:r>
            <a:r>
              <a:rPr lang="it-IT" dirty="0"/>
              <a:t>: 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Clorofille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Carotenoidi</a:t>
            </a:r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Antocianine</a:t>
            </a:r>
          </a:p>
        </p:txBody>
      </p:sp>
      <p:sp>
        <p:nvSpPr>
          <p:cNvPr id="7" name="Ovale 6"/>
          <p:cNvSpPr/>
          <p:nvPr/>
        </p:nvSpPr>
        <p:spPr>
          <a:xfrm>
            <a:off x="4017365" y="3136016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4017365" y="4241789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017365" y="5589240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701658" y="1651850"/>
            <a:ext cx="6595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 colorate i cerchi con il colore principale corrispondente ai pigmenti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208755" y="2395129"/>
            <a:ext cx="91069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Carote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Mirtilli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Olive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Zucca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Insalata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568158" y="3046074"/>
            <a:ext cx="14380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Fragole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Spinaci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Fiori di malva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Asparagi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9006180" y="2533628"/>
            <a:ext cx="15831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Fiori di violetta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Bietola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Albicocche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Lamponi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9" name="Figura a mano libera 18"/>
          <p:cNvSpPr/>
          <p:nvPr/>
        </p:nvSpPr>
        <p:spPr>
          <a:xfrm>
            <a:off x="4445331" y="4423528"/>
            <a:ext cx="1852551" cy="659278"/>
          </a:xfrm>
          <a:custGeom>
            <a:avLst/>
            <a:gdLst>
              <a:gd name="connsiteX0" fmla="*/ 0 w 1852551"/>
              <a:gd name="connsiteY0" fmla="*/ 17843 h 659278"/>
              <a:gd name="connsiteX1" fmla="*/ 237506 w 1852551"/>
              <a:gd name="connsiteY1" fmla="*/ 17843 h 659278"/>
              <a:gd name="connsiteX2" fmla="*/ 344384 w 1852551"/>
              <a:gd name="connsiteY2" fmla="*/ 100971 h 659278"/>
              <a:gd name="connsiteX3" fmla="*/ 380010 w 1852551"/>
              <a:gd name="connsiteY3" fmla="*/ 124721 h 659278"/>
              <a:gd name="connsiteX4" fmla="*/ 427512 w 1852551"/>
              <a:gd name="connsiteY4" fmla="*/ 195973 h 659278"/>
              <a:gd name="connsiteX5" fmla="*/ 486888 w 1852551"/>
              <a:gd name="connsiteY5" fmla="*/ 255350 h 659278"/>
              <a:gd name="connsiteX6" fmla="*/ 558140 w 1852551"/>
              <a:gd name="connsiteY6" fmla="*/ 279101 h 659278"/>
              <a:gd name="connsiteX7" fmla="*/ 593766 w 1852551"/>
              <a:gd name="connsiteY7" fmla="*/ 290976 h 659278"/>
              <a:gd name="connsiteX8" fmla="*/ 629392 w 1852551"/>
              <a:gd name="connsiteY8" fmla="*/ 314727 h 659278"/>
              <a:gd name="connsiteX9" fmla="*/ 700644 w 1852551"/>
              <a:gd name="connsiteY9" fmla="*/ 338477 h 659278"/>
              <a:gd name="connsiteX10" fmla="*/ 736270 w 1852551"/>
              <a:gd name="connsiteY10" fmla="*/ 350353 h 659278"/>
              <a:gd name="connsiteX11" fmla="*/ 831273 w 1852551"/>
              <a:gd name="connsiteY11" fmla="*/ 374103 h 659278"/>
              <a:gd name="connsiteX12" fmla="*/ 866899 w 1852551"/>
              <a:gd name="connsiteY12" fmla="*/ 397854 h 659278"/>
              <a:gd name="connsiteX13" fmla="*/ 1128156 w 1852551"/>
              <a:gd name="connsiteY13" fmla="*/ 374103 h 659278"/>
              <a:gd name="connsiteX14" fmla="*/ 1294410 w 1852551"/>
              <a:gd name="connsiteY14" fmla="*/ 385978 h 659278"/>
              <a:gd name="connsiteX15" fmla="*/ 1365662 w 1852551"/>
              <a:gd name="connsiteY15" fmla="*/ 409729 h 659278"/>
              <a:gd name="connsiteX16" fmla="*/ 1401288 w 1852551"/>
              <a:gd name="connsiteY16" fmla="*/ 480981 h 659278"/>
              <a:gd name="connsiteX17" fmla="*/ 1436914 w 1852551"/>
              <a:gd name="connsiteY17" fmla="*/ 504732 h 659278"/>
              <a:gd name="connsiteX18" fmla="*/ 1460665 w 1852551"/>
              <a:gd name="connsiteY18" fmla="*/ 540358 h 659278"/>
              <a:gd name="connsiteX19" fmla="*/ 1567543 w 1852551"/>
              <a:gd name="connsiteY19" fmla="*/ 587859 h 659278"/>
              <a:gd name="connsiteX20" fmla="*/ 1674421 w 1852551"/>
              <a:gd name="connsiteY20" fmla="*/ 623485 h 659278"/>
              <a:gd name="connsiteX21" fmla="*/ 1710047 w 1852551"/>
              <a:gd name="connsiteY21" fmla="*/ 635360 h 659278"/>
              <a:gd name="connsiteX22" fmla="*/ 1793174 w 1852551"/>
              <a:gd name="connsiteY22" fmla="*/ 647236 h 659278"/>
              <a:gd name="connsiteX23" fmla="*/ 1852551 w 1852551"/>
              <a:gd name="connsiteY23" fmla="*/ 659111 h 65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52551" h="659278">
                <a:moveTo>
                  <a:pt x="0" y="17843"/>
                </a:moveTo>
                <a:cubicBezTo>
                  <a:pt x="91414" y="-439"/>
                  <a:pt x="116822" y="-10891"/>
                  <a:pt x="237506" y="17843"/>
                </a:cubicBezTo>
                <a:cubicBezTo>
                  <a:pt x="287930" y="29849"/>
                  <a:pt x="309049" y="71526"/>
                  <a:pt x="344384" y="100971"/>
                </a:cubicBezTo>
                <a:cubicBezTo>
                  <a:pt x="355348" y="110108"/>
                  <a:pt x="368135" y="116804"/>
                  <a:pt x="380010" y="124721"/>
                </a:cubicBezTo>
                <a:lnTo>
                  <a:pt x="427512" y="195973"/>
                </a:lnTo>
                <a:cubicBezTo>
                  <a:pt x="449180" y="228475"/>
                  <a:pt x="449386" y="238682"/>
                  <a:pt x="486888" y="255350"/>
                </a:cubicBezTo>
                <a:cubicBezTo>
                  <a:pt x="509766" y="265518"/>
                  <a:pt x="534389" y="271184"/>
                  <a:pt x="558140" y="279101"/>
                </a:cubicBezTo>
                <a:lnTo>
                  <a:pt x="593766" y="290976"/>
                </a:lnTo>
                <a:cubicBezTo>
                  <a:pt x="605641" y="298893"/>
                  <a:pt x="616350" y="308930"/>
                  <a:pt x="629392" y="314727"/>
                </a:cubicBezTo>
                <a:cubicBezTo>
                  <a:pt x="652270" y="324895"/>
                  <a:pt x="676893" y="330560"/>
                  <a:pt x="700644" y="338477"/>
                </a:cubicBezTo>
                <a:cubicBezTo>
                  <a:pt x="712519" y="342435"/>
                  <a:pt x="724126" y="347317"/>
                  <a:pt x="736270" y="350353"/>
                </a:cubicBezTo>
                <a:lnTo>
                  <a:pt x="831273" y="374103"/>
                </a:lnTo>
                <a:cubicBezTo>
                  <a:pt x="843148" y="382020"/>
                  <a:pt x="852654" y="396964"/>
                  <a:pt x="866899" y="397854"/>
                </a:cubicBezTo>
                <a:cubicBezTo>
                  <a:pt x="904330" y="400193"/>
                  <a:pt x="1076026" y="379895"/>
                  <a:pt x="1128156" y="374103"/>
                </a:cubicBezTo>
                <a:cubicBezTo>
                  <a:pt x="1183574" y="378061"/>
                  <a:pt x="1239466" y="377736"/>
                  <a:pt x="1294410" y="385978"/>
                </a:cubicBezTo>
                <a:cubicBezTo>
                  <a:pt x="1319168" y="389692"/>
                  <a:pt x="1365662" y="409729"/>
                  <a:pt x="1365662" y="409729"/>
                </a:cubicBezTo>
                <a:cubicBezTo>
                  <a:pt x="1375320" y="438703"/>
                  <a:pt x="1378269" y="457962"/>
                  <a:pt x="1401288" y="480981"/>
                </a:cubicBezTo>
                <a:cubicBezTo>
                  <a:pt x="1411380" y="491073"/>
                  <a:pt x="1425039" y="496815"/>
                  <a:pt x="1436914" y="504732"/>
                </a:cubicBezTo>
                <a:cubicBezTo>
                  <a:pt x="1444831" y="516607"/>
                  <a:pt x="1450573" y="530266"/>
                  <a:pt x="1460665" y="540358"/>
                </a:cubicBezTo>
                <a:cubicBezTo>
                  <a:pt x="1488892" y="568585"/>
                  <a:pt x="1532270" y="576101"/>
                  <a:pt x="1567543" y="587859"/>
                </a:cubicBezTo>
                <a:lnTo>
                  <a:pt x="1674421" y="623485"/>
                </a:lnTo>
                <a:cubicBezTo>
                  <a:pt x="1686296" y="627443"/>
                  <a:pt x="1697655" y="633590"/>
                  <a:pt x="1710047" y="635360"/>
                </a:cubicBezTo>
                <a:lnTo>
                  <a:pt x="1793174" y="647236"/>
                </a:lnTo>
                <a:cubicBezTo>
                  <a:pt x="1836311" y="661615"/>
                  <a:pt x="1816282" y="659111"/>
                  <a:pt x="1852551" y="659111"/>
                </a:cubicBezTo>
              </a:path>
            </a:pathLst>
          </a:custGeom>
          <a:ln>
            <a:prstDash val="dash"/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12</a:t>
            </a:fld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339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9432" y="252584"/>
            <a:ext cx="10048568" cy="1143000"/>
          </a:xfrm>
        </p:spPr>
        <p:txBody>
          <a:bodyPr>
            <a:no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Estrazione di un pigmento (della classe delle antocianine) dal radicchio o dal cavolo rosso:</a:t>
            </a:r>
          </a:p>
        </p:txBody>
      </p:sp>
      <p:sp>
        <p:nvSpPr>
          <p:cNvPr id="1028" name="AutoShape 4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9050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099186" y="2399006"/>
            <a:ext cx="78830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Il cavolo rosso e il radicchio contengono dei pigmenti che si chiamano «</a:t>
            </a:r>
            <a:r>
              <a:rPr lang="it-IT" b="1" dirty="0">
                <a:latin typeface="Comic Sans MS" panose="030F0702030302020204" pitchFamily="66" charset="0"/>
              </a:rPr>
              <a:t>antocianine</a:t>
            </a:r>
            <a:r>
              <a:rPr lang="it-IT" dirty="0">
                <a:latin typeface="Comic Sans MS" panose="030F0702030302020204" pitchFamily="66" charset="0"/>
              </a:rPr>
              <a:t>» e che sono molto importanti nel mondo vegetale, ma sono importanti anche per noi! Le antocianine infatti sono sostanze antiossidanti ovvero proteggono le nostre cellule dall’invecchiamento</a:t>
            </a:r>
            <a:r>
              <a:rPr lang="it-IT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b="1" i="1" dirty="0">
                <a:latin typeface="Comic Sans MS" panose="030F0702030302020204" pitchFamily="66" charset="0"/>
              </a:rPr>
              <a:t>Le antocianine sono responsabili di vari colori </a:t>
            </a:r>
            <a:r>
              <a:rPr lang="it-IT" dirty="0">
                <a:latin typeface="Comic Sans MS" panose="030F0702030302020204" pitchFamily="66" charset="0"/>
              </a:rPr>
              <a:t>(viola, rosa, blu e anche giallo!) grazie al fatto che cambiano le loro proprietà in base all’acidità dell’ambiente in cui si trovano.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099186" y="5070175"/>
            <a:ext cx="7883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In questa esperienza si procederà con un metodo classico per «estrarre» e quindi separare i pigmenti da tutto il resto delle sostanze presenti nelle foglie di radicchio (o del cavolo).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13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320729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465" y="252584"/>
            <a:ext cx="10343535" cy="1143000"/>
          </a:xfrm>
        </p:spPr>
        <p:txBody>
          <a:bodyPr>
            <a:no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Estrazione di un pigmento (della classe delle antocianine) dal radicchio o dal cavolo rosso:</a:t>
            </a:r>
          </a:p>
        </p:txBody>
      </p:sp>
      <p:sp>
        <p:nvSpPr>
          <p:cNvPr id="1028" name="AutoShape 4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9050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142699" y="1955059"/>
            <a:ext cx="6851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PAROLE </a:t>
            </a:r>
            <a:r>
              <a:rPr lang="it-IT" dirty="0" smtClean="0">
                <a:latin typeface="Comic Sans MS" panose="030F0702030302020204" pitchFamily="66" charset="0"/>
              </a:rPr>
              <a:t>CHIAVE (su cui porre l’attenzione durante le attività):</a:t>
            </a:r>
            <a:endParaRPr lang="it-IT" dirty="0">
              <a:latin typeface="Comic Sans MS" panose="030F0702030302020204" pitchFamily="66" charset="0"/>
            </a:endParaRP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ESTRAZIONE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SEPARAZIONE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SOLUZIONE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912823" y="4709702"/>
            <a:ext cx="86269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Le antocianine saranno estratte usando semplicemente acqua distillata e scaldando le foglie di radicchio, prima sminuzzate, messe in un bagno di acqua e scaldate per una ventina di minuti.</a:t>
            </a: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Otterremo </a:t>
            </a:r>
            <a:r>
              <a:rPr lang="it-IT" b="1" dirty="0">
                <a:latin typeface="Comic Sans MS" panose="030F0702030302020204" pitchFamily="66" charset="0"/>
              </a:rPr>
              <a:t>una soluzione molto concentrata di antocianine</a:t>
            </a:r>
            <a:r>
              <a:rPr lang="it-IT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i="1" dirty="0" smtClean="0">
                <a:latin typeface="Comic Sans MS" panose="030F0702030302020204" pitchFamily="66" charset="0"/>
              </a:rPr>
              <a:t>Nel materiale caricabile sul sito ci sarà anche un breve video su una attività analoga di estrazione delle antocianine dai petali di fiori.</a:t>
            </a:r>
            <a:endParaRPr lang="it-IT" i="1" dirty="0">
              <a:latin typeface="Comic Sans MS" panose="030F0702030302020204" pitchFamily="66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14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92687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1504" y="399021"/>
            <a:ext cx="9144000" cy="1052736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omic Sans MS" panose="030F0702030302020204" pitchFamily="66" charset="0"/>
              </a:rPr>
              <a:t>Procedimento di estrazione delle antocianine: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1631504" y="1477890"/>
          <a:ext cx="8961645" cy="53488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7410"/>
                <a:gridCol w="5234235"/>
              </a:tblGrid>
              <a:tr h="68546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Fasi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del procedimento: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A cosa serve secondo voi? Perché facciamo questa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azione?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811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1. Prendiamo</a:t>
                      </a:r>
                      <a:r>
                        <a:rPr lang="it-IT" b="1" baseline="0" dirty="0" smtClean="0">
                          <a:solidFill>
                            <a:sysClr val="windowText" lastClr="000000"/>
                          </a:solidFill>
                        </a:rPr>
                        <a:t> alcune foglie di radicchio e tagliamo a pezzetti piccoli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300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2. Mettiamo i pezzetti di foglie di radicchio in una bacinella di acqua.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300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3. Mettiamo la bacinella</a:t>
                      </a:r>
                      <a:r>
                        <a:rPr lang="it-IT" b="1" baseline="0" dirty="0" smtClean="0">
                          <a:solidFill>
                            <a:sysClr val="windowText" lastClr="000000"/>
                          </a:solidFill>
                        </a:rPr>
                        <a:t> (o il pentolino) a scaldare per 20 minuti.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9232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4. Filtriamo il liquido</a:t>
                      </a:r>
                      <a:r>
                        <a:rPr lang="it-IT" b="1" baseline="0" dirty="0" smtClean="0">
                          <a:solidFill>
                            <a:sysClr val="windowText" lastClr="000000"/>
                          </a:solidFill>
                        </a:rPr>
                        <a:t> colorato in un recipiente.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tella a 5 punte 4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7093" y="138749"/>
            <a:ext cx="1594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84233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252584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Prepariamo una soluzione diluita di succo di radicchio (o cavolo rosso):</a:t>
            </a:r>
          </a:p>
        </p:txBody>
      </p:sp>
      <p:sp>
        <p:nvSpPr>
          <p:cNvPr id="1028" name="AutoShape 4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9050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1679575" y="2153259"/>
            <a:ext cx="7955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Il succo rosso ottenuto dalla procedura di estrazione è molto denso. </a:t>
            </a:r>
            <a:endParaRPr lang="it-IT" dirty="0" smtClean="0">
              <a:latin typeface="Comic Sans MS" panose="030F0702030302020204" pitchFamily="66" charset="0"/>
            </a:endParaRPr>
          </a:p>
          <a:p>
            <a:pPr algn="ctr"/>
            <a:endParaRPr lang="it-IT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dirty="0" smtClean="0">
                <a:latin typeface="Comic Sans MS" panose="030F0702030302020204" pitchFamily="66" charset="0"/>
              </a:rPr>
              <a:t>Di </a:t>
            </a:r>
            <a:r>
              <a:rPr lang="it-IT" dirty="0">
                <a:latin typeface="Comic Sans MS" panose="030F0702030302020204" pitchFamily="66" charset="0"/>
              </a:rPr>
              <a:t>che colore è?</a:t>
            </a:r>
          </a:p>
          <a:p>
            <a:pPr algn="ctr"/>
            <a:endParaRPr lang="it-IT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dirty="0" smtClean="0">
                <a:latin typeface="Comic Sans MS" panose="030F0702030302020204" pitchFamily="66" charset="0"/>
              </a:rPr>
              <a:t>Dopo </a:t>
            </a:r>
            <a:r>
              <a:rPr lang="it-IT" dirty="0">
                <a:latin typeface="Comic Sans MS" panose="030F0702030302020204" pitchFamily="66" charset="0"/>
              </a:rPr>
              <a:t>aver raffreddato il succo in un bagno con ghiaccio, possiamo preparare delle soluzioni diluite per vedere meglio il colore.</a:t>
            </a:r>
          </a:p>
          <a:p>
            <a:pPr algn="ctr"/>
            <a:endParaRPr lang="it-IT" dirty="0" smtClean="0">
              <a:latin typeface="Comic Sans MS" panose="030F0702030302020204" pitchFamily="66" charset="0"/>
            </a:endParaRPr>
          </a:p>
          <a:p>
            <a:pPr algn="ctr"/>
            <a:r>
              <a:rPr lang="it-IT" dirty="0" smtClean="0">
                <a:latin typeface="Comic Sans MS" panose="030F0702030302020204" pitchFamily="66" charset="0"/>
              </a:rPr>
              <a:t>La </a:t>
            </a:r>
            <a:r>
              <a:rPr lang="it-IT" dirty="0">
                <a:latin typeface="Comic Sans MS" panose="030F0702030302020204" pitchFamily="66" charset="0"/>
              </a:rPr>
              <a:t>diluizione si ottiene prendendo una parte di succo concentrato (esempio 50 </a:t>
            </a:r>
            <a:r>
              <a:rPr lang="it-IT" dirty="0" err="1">
                <a:latin typeface="Comic Sans MS" panose="030F0702030302020204" pitchFamily="66" charset="0"/>
              </a:rPr>
              <a:t>mL</a:t>
            </a:r>
            <a:r>
              <a:rPr lang="it-IT" dirty="0">
                <a:latin typeface="Comic Sans MS" panose="030F0702030302020204" pitchFamily="66" charset="0"/>
              </a:rPr>
              <a:t>) e aggiungendo 4 parti di acqua (200 </a:t>
            </a:r>
            <a:r>
              <a:rPr lang="it-IT" dirty="0" err="1">
                <a:latin typeface="Comic Sans MS" panose="030F0702030302020204" pitchFamily="66" charset="0"/>
              </a:rPr>
              <a:t>mL</a:t>
            </a:r>
            <a:r>
              <a:rPr lang="it-IT" dirty="0">
                <a:latin typeface="Comic Sans MS" panose="030F0702030302020204" pitchFamily="66" charset="0"/>
              </a:rPr>
              <a:t>).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La </a:t>
            </a:r>
            <a:r>
              <a:rPr lang="it-IT" b="1" dirty="0">
                <a:latin typeface="Comic Sans MS" panose="030F0702030302020204" pitchFamily="66" charset="0"/>
              </a:rPr>
              <a:t>soluzione</a:t>
            </a:r>
            <a:r>
              <a:rPr lang="it-IT" dirty="0">
                <a:latin typeface="Comic Sans MS" panose="030F0702030302020204" pitchFamily="66" charset="0"/>
              </a:rPr>
              <a:t> ottenuta come è rispetto a quella di partenza?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16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049161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252584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Osserviamo cosa succede se aggiungiamo sostanze con diversa acidità alla soluzione</a:t>
            </a:r>
          </a:p>
        </p:txBody>
      </p:sp>
      <p:sp>
        <p:nvSpPr>
          <p:cNvPr id="1028" name="AutoShape 4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9050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365408" y="2260506"/>
            <a:ext cx="11164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Ogni gruppo avrà circa 250 </a:t>
            </a:r>
            <a:r>
              <a:rPr lang="it-IT" sz="2400" dirty="0" err="1">
                <a:latin typeface="Comic Sans MS" panose="030F0702030302020204" pitchFamily="66" charset="0"/>
              </a:rPr>
              <a:t>mL</a:t>
            </a:r>
            <a:r>
              <a:rPr lang="it-IT" sz="2400" dirty="0">
                <a:latin typeface="Comic Sans MS" panose="030F0702030302020204" pitchFamily="66" charset="0"/>
              </a:rPr>
              <a:t> di soluzione diluita, che verserà in 5 recipienti trasparenti (bicchierini). Ad ogni bicchierino contenente la soluzione diluita verranno aggiunte alcune gocce (o un cucchiaio) di una sostanza tra quelle proposte</a:t>
            </a:r>
            <a:r>
              <a:rPr lang="it-IT" sz="2400" dirty="0" smtClean="0">
                <a:latin typeface="Comic Sans MS" panose="030F0702030302020204" pitchFamily="66" charset="0"/>
              </a:rPr>
              <a:t>:</a:t>
            </a:r>
          </a:p>
          <a:p>
            <a:pPr algn="ctr"/>
            <a:endParaRPr lang="it-IT" sz="2400" dirty="0">
              <a:latin typeface="Comic Sans MS" panose="030F0702030302020204" pitchFamily="66" charset="0"/>
            </a:endParaRPr>
          </a:p>
          <a:p>
            <a:pPr algn="ctr"/>
            <a:r>
              <a:rPr lang="it-IT" sz="2400" b="1" i="1" dirty="0">
                <a:latin typeface="Comic Sans MS" panose="030F0702030302020204" pitchFamily="66" charset="0"/>
              </a:rPr>
              <a:t>Succo di limone, aceto, succo di kiwi, succo di arancia, soluzione di bicarbonato, succo di frutta, caffè, thè, pomodoro, infuso alle erbe, </a:t>
            </a:r>
            <a:r>
              <a:rPr lang="it-IT" sz="2400" dirty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it-IT" sz="2400" dirty="0">
              <a:latin typeface="Comic Sans MS" panose="030F0702030302020204" pitchFamily="66" charset="0"/>
            </a:endParaRPr>
          </a:p>
          <a:p>
            <a:pPr algn="ctr"/>
            <a:endParaRPr lang="it-IT" sz="2400" dirty="0">
              <a:latin typeface="Comic Sans MS" panose="030F0702030302020204" pitchFamily="66" charset="0"/>
            </a:endParaRPr>
          </a:p>
          <a:p>
            <a:pPr algn="ctr"/>
            <a:r>
              <a:rPr lang="it-IT" sz="24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17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70229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09800" y="425153"/>
            <a:ext cx="9144000" cy="1052736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omic Sans MS" panose="030F0702030302020204" pitchFamily="66" charset="0"/>
              </a:rPr>
              <a:t>Griglia di osservazione: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72424"/>
              </p:ext>
            </p:extLst>
          </p:nvPr>
        </p:nvGraphicFramePr>
        <p:xfrm>
          <a:off x="475722" y="1477889"/>
          <a:ext cx="8961645" cy="49971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7410"/>
                <a:gridCol w="5234235"/>
              </a:tblGrid>
              <a:tr h="768667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Cosa avete aggiunto alla soluzione di antocianine del radicchio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?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Cosa osservate? Che colore assume la soluzione?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5509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7960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9049"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tella a 5 punte 4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74192" y="86599"/>
            <a:ext cx="1594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18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963390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9213" y="252584"/>
            <a:ext cx="10328787" cy="1143000"/>
          </a:xfrm>
        </p:spPr>
        <p:txBody>
          <a:bodyPr>
            <a:no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Estrazione di un pigmento (della classe delle antocianine) dal radicchio o dal cavolo rosso:</a:t>
            </a:r>
          </a:p>
        </p:txBody>
      </p:sp>
      <p:sp>
        <p:nvSpPr>
          <p:cNvPr id="1028" name="AutoShape 4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9050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868658" y="1843119"/>
            <a:ext cx="3075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PAROLE CHIAVE: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ACIDO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BASE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«</a:t>
            </a:r>
            <a:r>
              <a:rPr lang="it-IT" b="1" dirty="0">
                <a:latin typeface="Comic Sans MS" panose="030F0702030302020204" pitchFamily="66" charset="0"/>
              </a:rPr>
              <a:t>scala di acidità</a:t>
            </a:r>
            <a:r>
              <a:rPr lang="it-IT" dirty="0">
                <a:latin typeface="Comic Sans MS" panose="030F0702030302020204" pitchFamily="66" charset="0"/>
              </a:rPr>
              <a:t>»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69684" y="4602024"/>
            <a:ext cx="110306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Gli alunni potranno mettere in fila le soluzioni in base al colore. Li aiuteremo ad ordinarli dalla soluzione più acida a quella più basica, e faremo notare che questa scala è utilizzata anche nei laboratori per scoprire il grado di acidità (e il </a:t>
            </a:r>
            <a:r>
              <a:rPr lang="it-IT" dirty="0" err="1">
                <a:latin typeface="Comic Sans MS" panose="030F0702030302020204" pitchFamily="66" charset="0"/>
              </a:rPr>
              <a:t>pH</a:t>
            </a:r>
            <a:r>
              <a:rPr lang="it-IT" dirty="0">
                <a:latin typeface="Comic Sans MS" panose="030F0702030302020204" pitchFamily="66" charset="0"/>
              </a:rPr>
              <a:t>) delle sostanze</a:t>
            </a:r>
            <a:r>
              <a:rPr lang="it-IT" dirty="0" smtClean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Nota: alle scuole primarie non è utile introdurre il </a:t>
            </a:r>
            <a:r>
              <a:rPr lang="it-IT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pH</a:t>
            </a:r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ma solo una scala (ad esempio di colori) associata al grado diverso di acidità/basicità!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461" y="2045703"/>
            <a:ext cx="1586974" cy="1756799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19</a:t>
            </a:fld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48926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3322" y="269773"/>
            <a:ext cx="10332130" cy="149961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Il progetto sui pigmenti naturali e artificiali</a:t>
            </a:r>
            <a:r>
              <a:rPr lang="it-IT" sz="2400" b="1" baseline="30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#</a:t>
            </a:r>
            <a:r>
              <a:rPr lang="it-IT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it-IT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75147" y="1769389"/>
            <a:ext cx="108084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mic Sans MS" panose="030F0702030302020204" pitchFamily="66" charset="0"/>
              </a:rPr>
              <a:t>Tenendo conto delle esperienze, delle conoscenze e delle competenze acquisite dai bambini negli anni precedenti questo percorso laboratoriale servirà:</a:t>
            </a:r>
          </a:p>
          <a:p>
            <a:endParaRPr lang="it-IT" sz="2000" dirty="0" smtClean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000" dirty="0" smtClean="0">
                <a:latin typeface="Comic Sans MS" panose="030F0702030302020204" pitchFamily="66" charset="0"/>
              </a:rPr>
              <a:t>A consolidare alcuni argomenti e concetti scientifici;</a:t>
            </a:r>
          </a:p>
          <a:p>
            <a:pPr marL="285750" indent="-285750">
              <a:buFontTx/>
              <a:buChar char="-"/>
            </a:pPr>
            <a:r>
              <a:rPr lang="it-IT" sz="2000" dirty="0" smtClean="0">
                <a:latin typeface="Comic Sans MS" panose="030F0702030302020204" pitchFamily="66" charset="0"/>
              </a:rPr>
              <a:t>Effettuare alcune esperienze di laboratorio in modo più autonomo e consapevole;</a:t>
            </a:r>
          </a:p>
          <a:p>
            <a:pPr marL="285750" indent="-285750">
              <a:buFontTx/>
              <a:buChar char="-"/>
            </a:pPr>
            <a:r>
              <a:rPr lang="it-IT" sz="2000" dirty="0" smtClean="0">
                <a:latin typeface="Comic Sans MS" panose="030F0702030302020204" pitchFamily="66" charset="0"/>
              </a:rPr>
              <a:t>Avere una visione più ampia e multidisciplinare;</a:t>
            </a:r>
          </a:p>
          <a:p>
            <a:pPr marL="285750" indent="-285750">
              <a:buFontTx/>
              <a:buChar char="-"/>
            </a:pPr>
            <a:r>
              <a:rPr lang="it-IT" sz="2000" dirty="0" smtClean="0">
                <a:latin typeface="Comic Sans MS" panose="030F0702030302020204" pitchFamily="66" charset="0"/>
              </a:rPr>
              <a:t>Collegare l’ambito scientifico con l’arte e la storia.</a:t>
            </a:r>
          </a:p>
          <a:p>
            <a:pPr marL="285750" indent="-285750">
              <a:buFontTx/>
              <a:buChar char="-"/>
            </a:pPr>
            <a:endParaRPr lang="it-IT" sz="2000" dirty="0">
              <a:latin typeface="Comic Sans MS" panose="030F0702030302020204" pitchFamily="66" charset="0"/>
            </a:endParaRPr>
          </a:p>
          <a:p>
            <a:r>
              <a:rPr lang="it-IT" sz="2000" b="1" i="1" dirty="0" smtClean="0">
                <a:latin typeface="Comic Sans MS" panose="030F0702030302020204" pitchFamily="66" charset="0"/>
              </a:rPr>
              <a:t>Obiettivi specifici:</a:t>
            </a:r>
          </a:p>
          <a:p>
            <a:r>
              <a:rPr lang="it-IT" sz="2000" dirty="0" smtClean="0">
                <a:latin typeface="Comic Sans MS" panose="030F0702030302020204" pitchFamily="66" charset="0"/>
              </a:rPr>
              <a:t>1) Classificare e distinguere tra pigmenti naturali di origine minerale (</a:t>
            </a:r>
            <a:r>
              <a:rPr lang="it-IT" sz="2000" b="1" dirty="0" smtClean="0">
                <a:latin typeface="Comic Sans MS" panose="030F0702030302020204" pitchFamily="66" charset="0"/>
              </a:rPr>
              <a:t>inorganica</a:t>
            </a:r>
            <a:r>
              <a:rPr lang="it-IT" sz="2000" dirty="0" smtClean="0">
                <a:latin typeface="Comic Sans MS" panose="030F0702030302020204" pitchFamily="66" charset="0"/>
              </a:rPr>
              <a:t>), pigmenti naturali di origine biologica (</a:t>
            </a:r>
            <a:r>
              <a:rPr lang="it-IT" sz="2000" b="1" dirty="0" smtClean="0">
                <a:latin typeface="Comic Sans MS" panose="030F0702030302020204" pitchFamily="66" charset="0"/>
              </a:rPr>
              <a:t>organica</a:t>
            </a:r>
            <a:r>
              <a:rPr lang="it-IT" sz="2000" dirty="0" smtClean="0">
                <a:latin typeface="Comic Sans MS" panose="030F0702030302020204" pitchFamily="66" charset="0"/>
              </a:rPr>
              <a:t>), comprendendo sia i pigmenti di origine vegetale che animale, dai pigmenti sintetici o artificiali (ottenuti dall’uomo attraverso reazioni chimiche).</a:t>
            </a:r>
          </a:p>
          <a:p>
            <a:endParaRPr lang="it-IT" sz="2000" dirty="0" smtClean="0">
              <a:latin typeface="Comic Sans MS" panose="030F0702030302020204" pitchFamily="66" charset="0"/>
            </a:endParaRPr>
          </a:p>
          <a:p>
            <a:r>
              <a:rPr lang="it-IT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# percorso didattico effettuato sia in ambito scolastico (Scuola Primaria ‘Novaro’ di Vada, Scuola ‘Europa’ di Rosignano S.) sia in ambito museale (</a:t>
            </a:r>
            <a:r>
              <a:rPr lang="it-IT" i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MuSNA</a:t>
            </a:r>
            <a:r>
              <a:rPr lang="it-IT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, Rosignano &amp; Bright2018, Pisa).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5916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37005" y="13577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sintetici e la chimica di base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9013" y="3517990"/>
            <a:ext cx="7632848" cy="2808312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Alcune storie sui pigmenti sintetici (introduzione).</a:t>
            </a:r>
          </a:p>
          <a:p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Esperienza (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laboratorio di chimica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): produciamo due pigmenti sintetici a partire da sostanze di base.</a:t>
            </a:r>
          </a:p>
          <a:p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3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Elaborazione: rispondere alle domande e raccogliere le osservazioni. </a:t>
            </a:r>
            <a:r>
              <a:rPr lang="it-IT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Successivamente preparare un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cartellone sulla chimica dei pigmenti e la loro storia.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163773" y="126491"/>
            <a:ext cx="2702257" cy="1429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3° incontro</a:t>
            </a:r>
            <a:endParaRPr lang="it-IT" sz="3200" b="1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22287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7285" y="138251"/>
            <a:ext cx="11208774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anose="030F0702030302020204" pitchFamily="66" charset="0"/>
              </a:rPr>
              <a:t>La sintesi dei “colori” sintetici nella Storia: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79575" y="1747648"/>
            <a:ext cx="83197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Questa è una parte che può essere implementata dall’insegnante, in relazione anche a tutti gli aspetti multidisciplinari. </a:t>
            </a:r>
          </a:p>
          <a:p>
            <a:pPr algn="ctr"/>
            <a:r>
              <a:rPr lang="it-IT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Legami con la storia, legami con la storia dell’arte e con la materia «arte e immagine», legami con la geografia, oltre che tutti i legami con le discipline scientifiche.</a:t>
            </a:r>
          </a:p>
          <a:p>
            <a:pPr algn="ctr"/>
            <a:endParaRPr lang="it-IT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Su questo ho </a:t>
            </a:r>
            <a:r>
              <a:rPr lang="it-IT" sz="2800" u="sng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indacato</a:t>
            </a:r>
            <a:r>
              <a:rPr lang="it-IT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una serie di riferimenti e link </a:t>
            </a:r>
            <a:r>
              <a:rPr lang="it-IT" sz="2800" u="sng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scarivabili</a:t>
            </a:r>
            <a:r>
              <a:rPr lang="it-IT" sz="28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alla fine del file.</a:t>
            </a:r>
            <a:endParaRPr lang="it-IT" sz="2800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43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9716" y="188640"/>
            <a:ext cx="9911428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Comic Sans MS" panose="030F0702030302020204" pitchFamily="66" charset="0"/>
              </a:rPr>
              <a:t>ESPERIENZA </a:t>
            </a:r>
            <a:r>
              <a:rPr lang="it-IT" sz="3600" dirty="0" err="1" smtClean="0">
                <a:latin typeface="Comic Sans MS" panose="030F0702030302020204" pitchFamily="66" charset="0"/>
              </a:rPr>
              <a:t>DI</a:t>
            </a:r>
            <a:r>
              <a:rPr lang="it-IT" sz="3600" dirty="0" smtClean="0">
                <a:latin typeface="Comic Sans MS" panose="030F0702030302020204" pitchFamily="66" charset="0"/>
              </a:rPr>
              <a:t> LABORATORIO:</a:t>
            </a:r>
            <a:endParaRPr lang="it-IT" sz="3600" dirty="0">
              <a:latin typeface="Comic Sans MS" panose="030F0702030302020204" pitchFamily="66" charset="0"/>
            </a:endParaRPr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79575" y="1950599"/>
            <a:ext cx="72051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it-IT" sz="2000" dirty="0">
                <a:latin typeface="Comic Sans MS" panose="030F0702030302020204" pitchFamily="66" charset="0"/>
              </a:rPr>
              <a:t>Prepariamo due sostanze coloranti (pigmenti) sintetici a partire da sostanze chimiche di base</a:t>
            </a:r>
            <a:r>
              <a:rPr lang="it-IT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 algn="ctr">
              <a:buAutoNum type="arabicPeriod"/>
            </a:pPr>
            <a:endParaRPr lang="it-IT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eriod"/>
            </a:pPr>
            <a:r>
              <a:rPr lang="it-IT" sz="2000" dirty="0">
                <a:latin typeface="Comic Sans MS" panose="030F0702030302020204" pitchFamily="66" charset="0"/>
              </a:rPr>
              <a:t>Prima di tutto facciamo notare che stiamo facendo delle esperienze con sostanze chimiche che possono essere pericolose. E’ necessario quindi fare attenzione alle norme di sicurezza</a:t>
            </a:r>
            <a:r>
              <a:rPr lang="it-IT" sz="20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 algn="ctr">
              <a:buAutoNum type="arabicPeriod"/>
            </a:pPr>
            <a:endParaRPr lang="it-IT" sz="20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rabicPeriod"/>
            </a:pPr>
            <a:r>
              <a:rPr lang="it-IT" sz="2000" dirty="0">
                <a:latin typeface="Comic Sans MS" panose="030F0702030302020204" pitchFamily="66" charset="0"/>
              </a:rPr>
              <a:t>Verrà fatto tutto ad un bancone, lavorando a due a due, sotto la supervisione di un adulto.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184120" y="5894685"/>
            <a:ext cx="5221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CAMICE,  OCCHIALI e GUANTI!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22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062884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9763944" cy="1143000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omic Sans MS" panose="030F0702030302020204" pitchFamily="66" charset="0"/>
              </a:rPr>
              <a:t>ESPERIENZA </a:t>
            </a:r>
            <a:r>
              <a:rPr lang="it-IT" sz="3600" dirty="0" err="1" smtClean="0">
                <a:latin typeface="Comic Sans MS" panose="030F0702030302020204" pitchFamily="66" charset="0"/>
              </a:rPr>
              <a:t>DI</a:t>
            </a:r>
            <a:r>
              <a:rPr lang="it-IT" sz="3600" dirty="0" smtClean="0">
                <a:latin typeface="Comic Sans MS" panose="030F0702030302020204" pitchFamily="66" charset="0"/>
              </a:rPr>
              <a:t> LABORATORIO:</a:t>
            </a:r>
            <a:endParaRPr lang="it-IT" sz="3600" dirty="0">
              <a:latin typeface="Comic Sans MS" panose="030F0702030302020204" pitchFamily="66" charset="0"/>
            </a:endParaRPr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18003" y="2182001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dirty="0">
                <a:latin typeface="Comic Sans MS" panose="030F0702030302020204" pitchFamily="66" charset="0"/>
              </a:rPr>
              <a:t>ESPERIENZA N. 1</a:t>
            </a:r>
          </a:p>
          <a:p>
            <a:pPr marL="342900" indent="-342900"/>
            <a:r>
              <a:rPr lang="it-IT" dirty="0">
                <a:latin typeface="Comic Sans MS" panose="030F0702030302020204" pitchFamily="66" charset="0"/>
              </a:rPr>
              <a:t>(prepariamo l’idrossido di rame, blu)</a:t>
            </a:r>
          </a:p>
          <a:p>
            <a:pPr marL="342900" indent="-342900"/>
            <a:endParaRPr lang="it-IT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Preparazione di una soluzione di solfato di rame 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Preparazione di una soluzione di idrossido di sodio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Osservazione delle due soluzioni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Mescolamento delle due soluzioni.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Osservazione di cosa è successo.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718003" y="5894685"/>
            <a:ext cx="4209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Prepariamo un gel celeste !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23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17202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4903" y="188640"/>
            <a:ext cx="9336241" cy="1143000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Comic Sans MS" panose="030F0702030302020204" pitchFamily="66" charset="0"/>
              </a:rPr>
              <a:t>ESPERIENZA </a:t>
            </a:r>
            <a:r>
              <a:rPr lang="it-IT" dirty="0" err="1" smtClean="0">
                <a:latin typeface="Comic Sans MS" panose="030F0702030302020204" pitchFamily="66" charset="0"/>
              </a:rPr>
              <a:t>DI</a:t>
            </a:r>
            <a:r>
              <a:rPr lang="it-IT" dirty="0" smtClean="0">
                <a:latin typeface="Comic Sans MS" panose="030F0702030302020204" pitchFamily="66" charset="0"/>
              </a:rPr>
              <a:t> LABORATORIO: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1030" name="AutoShape 6" descr="Risultati immagini per malachite"/>
          <p:cNvSpPr>
            <a:spLocks noChangeAspect="1" noChangeArrowheads="1"/>
          </p:cNvSpPr>
          <p:nvPr/>
        </p:nvSpPr>
        <p:spPr bwMode="auto">
          <a:xfrm>
            <a:off x="1679575" y="-1828800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986539" y="1981200"/>
            <a:ext cx="4824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dirty="0">
                <a:latin typeface="Comic Sans MS" panose="030F0702030302020204" pitchFamily="66" charset="0"/>
              </a:rPr>
              <a:t>ESPERIENZA N. 2</a:t>
            </a:r>
          </a:p>
          <a:p>
            <a:pPr marL="342900" indent="-342900"/>
            <a:r>
              <a:rPr lang="it-IT" dirty="0">
                <a:latin typeface="Comic Sans MS" panose="030F0702030302020204" pitchFamily="66" charset="0"/>
              </a:rPr>
              <a:t>(prepariamo il </a:t>
            </a:r>
            <a:r>
              <a:rPr lang="it-IT" b="1" dirty="0">
                <a:latin typeface="Comic Sans MS" panose="030F0702030302020204" pitchFamily="66" charset="0"/>
              </a:rPr>
              <a:t>Blu di Prussia</a:t>
            </a:r>
            <a:r>
              <a:rPr lang="it-IT" dirty="0">
                <a:latin typeface="Comic Sans MS" panose="030F0702030302020204" pitchFamily="66" charset="0"/>
              </a:rPr>
              <a:t>)</a:t>
            </a:r>
          </a:p>
          <a:p>
            <a:pPr marL="342900" indent="-342900"/>
            <a:endParaRPr lang="it-IT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Osserviamo due sostanze solide: il cloruro di ferro III e l’</a:t>
            </a:r>
            <a:r>
              <a:rPr lang="it-IT" dirty="0" err="1">
                <a:latin typeface="Comic Sans MS" panose="030F0702030302020204" pitchFamily="66" charset="0"/>
              </a:rPr>
              <a:t>esaferrocianuro</a:t>
            </a:r>
            <a:r>
              <a:rPr lang="it-IT" dirty="0">
                <a:latin typeface="Comic Sans MS" panose="030F0702030302020204" pitchFamily="66" charset="0"/>
              </a:rPr>
              <a:t> di potassio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Prepariamo due soluzioni acquose con i due reagenti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Osservazione delle due soluzioni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Mescolamento delle due soluzioni.</a:t>
            </a:r>
          </a:p>
          <a:p>
            <a:pPr marL="342900" indent="-342900">
              <a:buAutoNum type="alphaLcParenR"/>
            </a:pPr>
            <a:r>
              <a:rPr lang="it-IT" dirty="0">
                <a:latin typeface="Comic Sans MS" panose="030F0702030302020204" pitchFamily="66" charset="0"/>
              </a:rPr>
              <a:t>Osservazione di cosa è successo.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584575" y="5894685"/>
            <a:ext cx="5628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Prepariamo il famoso Blu di Prussia !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24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92663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52600" y="388888"/>
            <a:ext cx="8229600" cy="1008112"/>
          </a:xfrm>
        </p:spPr>
        <p:txBody>
          <a:bodyPr>
            <a:noAutofit/>
          </a:bodyPr>
          <a:lstStyle/>
          <a:p>
            <a:r>
              <a:rPr lang="it-IT" sz="2400" dirty="0">
                <a:latin typeface="Comic Sans MS" panose="030F0702030302020204" pitchFamily="66" charset="0"/>
              </a:rPr>
              <a:t>GRIGLIA di OSSERVAZIONE PER L’esperienza N. 1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7094" y="138118"/>
            <a:ext cx="1594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631505" y="1397000"/>
          <a:ext cx="8856982" cy="5136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3"/>
                <a:gridCol w="2952328"/>
                <a:gridCol w="3168351"/>
              </a:tblGrid>
              <a:tr h="519832"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Idrossido di sodio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Solfato di rame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Osserva i due solidi e rispondi: di che colore sono?</a:t>
                      </a:r>
                      <a:r>
                        <a:rPr lang="it-IT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Che aspetto hanno?</a:t>
                      </a:r>
                      <a:endParaRPr lang="it-IT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Aggiungendo acqua distillata alla sostanza solida</a:t>
                      </a:r>
                      <a:r>
                        <a:rPr lang="it-IT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cosa succede?</a:t>
                      </a:r>
                      <a:endParaRPr lang="it-IT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Osserva le due soluzioni che sono</a:t>
                      </a:r>
                      <a:r>
                        <a:rPr lang="it-IT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state preparate e rispondi: di che colore sono? Che aspetto hanno?</a:t>
                      </a:r>
                      <a:endParaRPr lang="it-IT" sz="1800" b="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Cosa succede quando</a:t>
                      </a:r>
                      <a:r>
                        <a:rPr lang="it-IT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si mescolano le due soluzioni? Descrivi cosa vedete.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25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91101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5520" y="476672"/>
            <a:ext cx="8229600" cy="1008112"/>
          </a:xfrm>
        </p:spPr>
        <p:txBody>
          <a:bodyPr>
            <a:noAutofit/>
          </a:bodyPr>
          <a:lstStyle/>
          <a:p>
            <a:r>
              <a:rPr lang="it-IT" sz="2400" dirty="0">
                <a:latin typeface="Comic Sans MS" panose="030F0702030302020204" pitchFamily="66" charset="0"/>
              </a:rPr>
              <a:t>GRIGLIA di OSSERVAZIONE PER L’esperienza N. 2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20650" y="39516"/>
            <a:ext cx="1594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631505" y="1397000"/>
          <a:ext cx="8856982" cy="5136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3"/>
                <a:gridCol w="2952328"/>
                <a:gridCol w="3168351"/>
              </a:tblGrid>
              <a:tr h="519832"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Cloruro di Ferro III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Esaferrocianuro</a:t>
                      </a:r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di potassio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Osserva i due solidi e rispondete: di che colore sono?</a:t>
                      </a:r>
                      <a:r>
                        <a:rPr lang="it-IT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Che aspetto hanno?</a:t>
                      </a:r>
                      <a:endParaRPr lang="it-IT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Aggiungendo acqua distillata alla sostanza solida</a:t>
                      </a:r>
                      <a:r>
                        <a:rPr lang="it-IT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cosa succede?</a:t>
                      </a:r>
                      <a:endParaRPr lang="it-IT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5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Osservate le due soluzioni che sono</a:t>
                      </a:r>
                      <a:r>
                        <a:rPr lang="it-IT" sz="18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state preparate e rispondete: di che colore sono? Che aspetto hanno?</a:t>
                      </a:r>
                      <a:endParaRPr lang="it-IT" sz="1800" b="0" dirty="0" smtClean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2464">
                <a:tc>
                  <a:txBody>
                    <a:bodyPr/>
                    <a:lstStyle/>
                    <a:p>
                      <a:r>
                        <a:rPr lang="it-IT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Cosa succede quando</a:t>
                      </a:r>
                      <a:r>
                        <a:rPr lang="it-IT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 si mescolano le due soluzioni? Descrivi cosa vedete.</a:t>
                      </a:r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26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03743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43897" y="476672"/>
            <a:ext cx="9061223" cy="1008112"/>
          </a:xfrm>
        </p:spPr>
        <p:txBody>
          <a:bodyPr>
            <a:noAutofit/>
          </a:bodyPr>
          <a:lstStyle/>
          <a:p>
            <a:r>
              <a:rPr lang="it-IT" sz="2400" dirty="0">
                <a:latin typeface="Comic Sans MS" panose="030F0702030302020204" pitchFamily="66" charset="0"/>
              </a:rPr>
              <a:t>Collegate i nomi dei pigmenti al loro colore e alla loro origine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159896" y="1628801"/>
            <a:ext cx="14895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PIGMENTI</a:t>
            </a:r>
            <a:r>
              <a:rPr lang="it-IT" dirty="0"/>
              <a:t>: </a:t>
            </a:r>
          </a:p>
          <a:p>
            <a:pPr algn="ctr"/>
            <a:endParaRPr lang="it-IT" b="1" dirty="0"/>
          </a:p>
          <a:p>
            <a:pPr algn="ctr"/>
            <a:r>
              <a:rPr lang="it-IT" dirty="0"/>
              <a:t>Blu di Prussia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Clorofilla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Antocianine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Ocra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Malachite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Blu Egizio</a:t>
            </a:r>
          </a:p>
          <a:p>
            <a:pPr algn="ctr"/>
            <a:endParaRPr lang="it-IT" b="1" dirty="0"/>
          </a:p>
          <a:p>
            <a:pPr algn="ctr"/>
            <a:r>
              <a:rPr lang="it-IT" dirty="0"/>
              <a:t>Giallo Cadmio</a:t>
            </a:r>
          </a:p>
          <a:p>
            <a:pPr algn="ctr"/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135560" y="2276872"/>
            <a:ext cx="14604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COLORE: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Rosso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Blu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Verde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Violetto/Rosa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Giallo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112224" y="1844825"/>
            <a:ext cx="20258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/>
              <a:t>ORIGINE: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VEGETALE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ANIMALE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MINERALE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CHIMICA </a:t>
            </a:r>
            <a:r>
              <a:rPr lang="it-IT" dirty="0" err="1"/>
              <a:t>DI</a:t>
            </a:r>
            <a:r>
              <a:rPr lang="it-IT" dirty="0"/>
              <a:t> SINTESI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20" name="Figura a mano libera 19"/>
          <p:cNvSpPr/>
          <p:nvPr/>
        </p:nvSpPr>
        <p:spPr>
          <a:xfrm>
            <a:off x="6553201" y="2406770"/>
            <a:ext cx="1588919" cy="3071004"/>
          </a:xfrm>
          <a:custGeom>
            <a:avLst/>
            <a:gdLst>
              <a:gd name="connsiteX0" fmla="*/ 0 w 1588919"/>
              <a:gd name="connsiteY0" fmla="*/ 0 h 3071004"/>
              <a:gd name="connsiteX1" fmla="*/ 198408 w 1588919"/>
              <a:gd name="connsiteY1" fmla="*/ 8626 h 3071004"/>
              <a:gd name="connsiteX2" fmla="*/ 232913 w 1588919"/>
              <a:gd name="connsiteY2" fmla="*/ 17253 h 3071004"/>
              <a:gd name="connsiteX3" fmla="*/ 310551 w 1588919"/>
              <a:gd name="connsiteY3" fmla="*/ 34505 h 3071004"/>
              <a:gd name="connsiteX4" fmla="*/ 345057 w 1588919"/>
              <a:gd name="connsiteY4" fmla="*/ 51758 h 3071004"/>
              <a:gd name="connsiteX5" fmla="*/ 362309 w 1588919"/>
              <a:gd name="connsiteY5" fmla="*/ 77638 h 3071004"/>
              <a:gd name="connsiteX6" fmla="*/ 388189 w 1588919"/>
              <a:gd name="connsiteY6" fmla="*/ 103517 h 3071004"/>
              <a:gd name="connsiteX7" fmla="*/ 448574 w 1588919"/>
              <a:gd name="connsiteY7" fmla="*/ 163902 h 3071004"/>
              <a:gd name="connsiteX8" fmla="*/ 483079 w 1588919"/>
              <a:gd name="connsiteY8" fmla="*/ 215660 h 3071004"/>
              <a:gd name="connsiteX9" fmla="*/ 543464 w 1588919"/>
              <a:gd name="connsiteY9" fmla="*/ 310551 h 3071004"/>
              <a:gd name="connsiteX10" fmla="*/ 569343 w 1588919"/>
              <a:gd name="connsiteY10" fmla="*/ 379562 h 3071004"/>
              <a:gd name="connsiteX11" fmla="*/ 595223 w 1588919"/>
              <a:gd name="connsiteY11" fmla="*/ 405441 h 3071004"/>
              <a:gd name="connsiteX12" fmla="*/ 612475 w 1588919"/>
              <a:gd name="connsiteY12" fmla="*/ 448573 h 3071004"/>
              <a:gd name="connsiteX13" fmla="*/ 638355 w 1588919"/>
              <a:gd name="connsiteY13" fmla="*/ 491705 h 3071004"/>
              <a:gd name="connsiteX14" fmla="*/ 672860 w 1588919"/>
              <a:gd name="connsiteY14" fmla="*/ 560717 h 3071004"/>
              <a:gd name="connsiteX15" fmla="*/ 681487 w 1588919"/>
              <a:gd name="connsiteY15" fmla="*/ 595222 h 3071004"/>
              <a:gd name="connsiteX16" fmla="*/ 750498 w 1588919"/>
              <a:gd name="connsiteY16" fmla="*/ 724619 h 3071004"/>
              <a:gd name="connsiteX17" fmla="*/ 767751 w 1588919"/>
              <a:gd name="connsiteY17" fmla="*/ 767751 h 3071004"/>
              <a:gd name="connsiteX18" fmla="*/ 802257 w 1588919"/>
              <a:gd name="connsiteY18" fmla="*/ 845388 h 3071004"/>
              <a:gd name="connsiteX19" fmla="*/ 810883 w 1588919"/>
              <a:gd name="connsiteY19" fmla="*/ 888521 h 3071004"/>
              <a:gd name="connsiteX20" fmla="*/ 828136 w 1588919"/>
              <a:gd name="connsiteY20" fmla="*/ 914400 h 3071004"/>
              <a:gd name="connsiteX21" fmla="*/ 836762 w 1588919"/>
              <a:gd name="connsiteY21" fmla="*/ 940279 h 3071004"/>
              <a:gd name="connsiteX22" fmla="*/ 854015 w 1588919"/>
              <a:gd name="connsiteY22" fmla="*/ 974785 h 3071004"/>
              <a:gd name="connsiteX23" fmla="*/ 879894 w 1588919"/>
              <a:gd name="connsiteY23" fmla="*/ 1043796 h 3071004"/>
              <a:gd name="connsiteX24" fmla="*/ 897147 w 1588919"/>
              <a:gd name="connsiteY24" fmla="*/ 1069675 h 3071004"/>
              <a:gd name="connsiteX25" fmla="*/ 923026 w 1588919"/>
              <a:gd name="connsiteY25" fmla="*/ 1155939 h 3071004"/>
              <a:gd name="connsiteX26" fmla="*/ 931653 w 1588919"/>
              <a:gd name="connsiteY26" fmla="*/ 1199072 h 3071004"/>
              <a:gd name="connsiteX27" fmla="*/ 948906 w 1588919"/>
              <a:gd name="connsiteY27" fmla="*/ 1250830 h 3071004"/>
              <a:gd name="connsiteX28" fmla="*/ 957532 w 1588919"/>
              <a:gd name="connsiteY28" fmla="*/ 1302588 h 3071004"/>
              <a:gd name="connsiteX29" fmla="*/ 974785 w 1588919"/>
              <a:gd name="connsiteY29" fmla="*/ 1328468 h 3071004"/>
              <a:gd name="connsiteX30" fmla="*/ 992038 w 1588919"/>
              <a:gd name="connsiteY30" fmla="*/ 1414732 h 3071004"/>
              <a:gd name="connsiteX31" fmla="*/ 1009291 w 1588919"/>
              <a:gd name="connsiteY31" fmla="*/ 1466490 h 3071004"/>
              <a:gd name="connsiteX32" fmla="*/ 1026543 w 1588919"/>
              <a:gd name="connsiteY32" fmla="*/ 1595887 h 3071004"/>
              <a:gd name="connsiteX33" fmla="*/ 1035170 w 1588919"/>
              <a:gd name="connsiteY33" fmla="*/ 1639019 h 3071004"/>
              <a:gd name="connsiteX34" fmla="*/ 1052423 w 1588919"/>
              <a:gd name="connsiteY34" fmla="*/ 1690777 h 3071004"/>
              <a:gd name="connsiteX35" fmla="*/ 1069675 w 1588919"/>
              <a:gd name="connsiteY35" fmla="*/ 1828800 h 3071004"/>
              <a:gd name="connsiteX36" fmla="*/ 1086928 w 1588919"/>
              <a:gd name="connsiteY36" fmla="*/ 1966822 h 3071004"/>
              <a:gd name="connsiteX37" fmla="*/ 1095555 w 1588919"/>
              <a:gd name="connsiteY37" fmla="*/ 2044460 h 3071004"/>
              <a:gd name="connsiteX38" fmla="*/ 1104181 w 1588919"/>
              <a:gd name="connsiteY38" fmla="*/ 2078966 h 3071004"/>
              <a:gd name="connsiteX39" fmla="*/ 1112808 w 1588919"/>
              <a:gd name="connsiteY39" fmla="*/ 2122098 h 3071004"/>
              <a:gd name="connsiteX40" fmla="*/ 1138687 w 1588919"/>
              <a:gd name="connsiteY40" fmla="*/ 2234241 h 3071004"/>
              <a:gd name="connsiteX41" fmla="*/ 1147313 w 1588919"/>
              <a:gd name="connsiteY41" fmla="*/ 2286000 h 3071004"/>
              <a:gd name="connsiteX42" fmla="*/ 1155940 w 1588919"/>
              <a:gd name="connsiteY42" fmla="*/ 2311879 h 3071004"/>
              <a:gd name="connsiteX43" fmla="*/ 1164566 w 1588919"/>
              <a:gd name="connsiteY43" fmla="*/ 2363638 h 3071004"/>
              <a:gd name="connsiteX44" fmla="*/ 1190445 w 1588919"/>
              <a:gd name="connsiteY44" fmla="*/ 2475781 h 3071004"/>
              <a:gd name="connsiteX45" fmla="*/ 1199072 w 1588919"/>
              <a:gd name="connsiteY45" fmla="*/ 2501660 h 3071004"/>
              <a:gd name="connsiteX46" fmla="*/ 1216325 w 1588919"/>
              <a:gd name="connsiteY46" fmla="*/ 2536166 h 3071004"/>
              <a:gd name="connsiteX47" fmla="*/ 1233577 w 1588919"/>
              <a:gd name="connsiteY47" fmla="*/ 2587924 h 3071004"/>
              <a:gd name="connsiteX48" fmla="*/ 1250830 w 1588919"/>
              <a:gd name="connsiteY48" fmla="*/ 2613804 h 3071004"/>
              <a:gd name="connsiteX49" fmla="*/ 1276709 w 1588919"/>
              <a:gd name="connsiteY49" fmla="*/ 2691441 h 3071004"/>
              <a:gd name="connsiteX50" fmla="*/ 1319842 w 1588919"/>
              <a:gd name="connsiteY50" fmla="*/ 2760453 h 3071004"/>
              <a:gd name="connsiteX51" fmla="*/ 1345721 w 1588919"/>
              <a:gd name="connsiteY51" fmla="*/ 2812211 h 3071004"/>
              <a:gd name="connsiteX52" fmla="*/ 1362974 w 1588919"/>
              <a:gd name="connsiteY52" fmla="*/ 2863970 h 3071004"/>
              <a:gd name="connsiteX53" fmla="*/ 1423358 w 1588919"/>
              <a:gd name="connsiteY53" fmla="*/ 2950234 h 3071004"/>
              <a:gd name="connsiteX54" fmla="*/ 1449238 w 1588919"/>
              <a:gd name="connsiteY54" fmla="*/ 2976113 h 3071004"/>
              <a:gd name="connsiteX55" fmla="*/ 1466491 w 1588919"/>
              <a:gd name="connsiteY55" fmla="*/ 3001992 h 3071004"/>
              <a:gd name="connsiteX56" fmla="*/ 1518249 w 1588919"/>
              <a:gd name="connsiteY56" fmla="*/ 3027872 h 3071004"/>
              <a:gd name="connsiteX57" fmla="*/ 1544128 w 1588919"/>
              <a:gd name="connsiteY57" fmla="*/ 3045124 h 3071004"/>
              <a:gd name="connsiteX58" fmla="*/ 1587260 w 1588919"/>
              <a:gd name="connsiteY58" fmla="*/ 3071004 h 307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588919" h="3071004">
                <a:moveTo>
                  <a:pt x="0" y="0"/>
                </a:moveTo>
                <a:cubicBezTo>
                  <a:pt x="66136" y="2875"/>
                  <a:pt x="132390" y="3736"/>
                  <a:pt x="198408" y="8626"/>
                </a:cubicBezTo>
                <a:cubicBezTo>
                  <a:pt x="210231" y="9502"/>
                  <a:pt x="221340" y="14681"/>
                  <a:pt x="232913" y="17253"/>
                </a:cubicBezTo>
                <a:cubicBezTo>
                  <a:pt x="331533" y="39169"/>
                  <a:pt x="226353" y="13457"/>
                  <a:pt x="310551" y="34505"/>
                </a:cubicBezTo>
                <a:cubicBezTo>
                  <a:pt x="322053" y="40256"/>
                  <a:pt x="335178" y="43525"/>
                  <a:pt x="345057" y="51758"/>
                </a:cubicBezTo>
                <a:cubicBezTo>
                  <a:pt x="353022" y="58395"/>
                  <a:pt x="355672" y="69673"/>
                  <a:pt x="362309" y="77638"/>
                </a:cubicBezTo>
                <a:cubicBezTo>
                  <a:pt x="370119" y="87010"/>
                  <a:pt x="378926" y="95578"/>
                  <a:pt x="388189" y="103517"/>
                </a:cubicBezTo>
                <a:cubicBezTo>
                  <a:pt x="444546" y="151823"/>
                  <a:pt x="403717" y="104094"/>
                  <a:pt x="448574" y="163902"/>
                </a:cubicBezTo>
                <a:cubicBezTo>
                  <a:pt x="470690" y="230251"/>
                  <a:pt x="437848" y="144582"/>
                  <a:pt x="483079" y="215660"/>
                </a:cubicBezTo>
                <a:cubicBezTo>
                  <a:pt x="553012" y="325554"/>
                  <a:pt x="485183" y="252270"/>
                  <a:pt x="543464" y="310551"/>
                </a:cubicBezTo>
                <a:cubicBezTo>
                  <a:pt x="550410" y="338333"/>
                  <a:pt x="551996" y="355276"/>
                  <a:pt x="569343" y="379562"/>
                </a:cubicBezTo>
                <a:cubicBezTo>
                  <a:pt x="576434" y="389489"/>
                  <a:pt x="586596" y="396815"/>
                  <a:pt x="595223" y="405441"/>
                </a:cubicBezTo>
                <a:cubicBezTo>
                  <a:pt x="600974" y="419818"/>
                  <a:pt x="605550" y="434723"/>
                  <a:pt x="612475" y="448573"/>
                </a:cubicBezTo>
                <a:cubicBezTo>
                  <a:pt x="619973" y="463570"/>
                  <a:pt x="631545" y="476383"/>
                  <a:pt x="638355" y="491705"/>
                </a:cubicBezTo>
                <a:cubicBezTo>
                  <a:pt x="673597" y="570998"/>
                  <a:pt x="611820" y="479329"/>
                  <a:pt x="672860" y="560717"/>
                </a:cubicBezTo>
                <a:cubicBezTo>
                  <a:pt x="675736" y="572219"/>
                  <a:pt x="676817" y="584325"/>
                  <a:pt x="681487" y="595222"/>
                </a:cubicBezTo>
                <a:cubicBezTo>
                  <a:pt x="762829" y="785017"/>
                  <a:pt x="692062" y="607746"/>
                  <a:pt x="750498" y="724619"/>
                </a:cubicBezTo>
                <a:cubicBezTo>
                  <a:pt x="757423" y="738469"/>
                  <a:pt x="761462" y="753601"/>
                  <a:pt x="767751" y="767751"/>
                </a:cubicBezTo>
                <a:cubicBezTo>
                  <a:pt x="816107" y="876551"/>
                  <a:pt x="751113" y="717530"/>
                  <a:pt x="802257" y="845388"/>
                </a:cubicBezTo>
                <a:cubicBezTo>
                  <a:pt x="805132" y="859766"/>
                  <a:pt x="805735" y="874792"/>
                  <a:pt x="810883" y="888521"/>
                </a:cubicBezTo>
                <a:cubicBezTo>
                  <a:pt x="814523" y="898229"/>
                  <a:pt x="823499" y="905127"/>
                  <a:pt x="828136" y="914400"/>
                </a:cubicBezTo>
                <a:cubicBezTo>
                  <a:pt x="832202" y="922533"/>
                  <a:pt x="833180" y="931921"/>
                  <a:pt x="836762" y="940279"/>
                </a:cubicBezTo>
                <a:cubicBezTo>
                  <a:pt x="841828" y="952099"/>
                  <a:pt x="848949" y="962965"/>
                  <a:pt x="854015" y="974785"/>
                </a:cubicBezTo>
                <a:cubicBezTo>
                  <a:pt x="876409" y="1027036"/>
                  <a:pt x="844160" y="972327"/>
                  <a:pt x="879894" y="1043796"/>
                </a:cubicBezTo>
                <a:cubicBezTo>
                  <a:pt x="884530" y="1053069"/>
                  <a:pt x="891396" y="1061049"/>
                  <a:pt x="897147" y="1069675"/>
                </a:cubicBezTo>
                <a:cubicBezTo>
                  <a:pt x="919258" y="1202333"/>
                  <a:pt x="889593" y="1055639"/>
                  <a:pt x="923026" y="1155939"/>
                </a:cubicBezTo>
                <a:cubicBezTo>
                  <a:pt x="927663" y="1169849"/>
                  <a:pt x="927795" y="1184926"/>
                  <a:pt x="931653" y="1199072"/>
                </a:cubicBezTo>
                <a:cubicBezTo>
                  <a:pt x="936438" y="1216617"/>
                  <a:pt x="943155" y="1233577"/>
                  <a:pt x="948906" y="1250830"/>
                </a:cubicBezTo>
                <a:cubicBezTo>
                  <a:pt x="951781" y="1268083"/>
                  <a:pt x="952001" y="1285995"/>
                  <a:pt x="957532" y="1302588"/>
                </a:cubicBezTo>
                <a:cubicBezTo>
                  <a:pt x="960811" y="1312424"/>
                  <a:pt x="971736" y="1318559"/>
                  <a:pt x="974785" y="1328468"/>
                </a:cubicBezTo>
                <a:cubicBezTo>
                  <a:pt x="983409" y="1356495"/>
                  <a:pt x="982765" y="1386913"/>
                  <a:pt x="992038" y="1414732"/>
                </a:cubicBezTo>
                <a:lnTo>
                  <a:pt x="1009291" y="1466490"/>
                </a:lnTo>
                <a:cubicBezTo>
                  <a:pt x="1017102" y="1536792"/>
                  <a:pt x="1015481" y="1535049"/>
                  <a:pt x="1026543" y="1595887"/>
                </a:cubicBezTo>
                <a:cubicBezTo>
                  <a:pt x="1029166" y="1610313"/>
                  <a:pt x="1031312" y="1624874"/>
                  <a:pt x="1035170" y="1639019"/>
                </a:cubicBezTo>
                <a:cubicBezTo>
                  <a:pt x="1039955" y="1656564"/>
                  <a:pt x="1046672" y="1673524"/>
                  <a:pt x="1052423" y="1690777"/>
                </a:cubicBezTo>
                <a:cubicBezTo>
                  <a:pt x="1064089" y="1760776"/>
                  <a:pt x="1062135" y="1742091"/>
                  <a:pt x="1069675" y="1828800"/>
                </a:cubicBezTo>
                <a:cubicBezTo>
                  <a:pt x="1080644" y="1954943"/>
                  <a:pt x="1066048" y="1904179"/>
                  <a:pt x="1086928" y="1966822"/>
                </a:cubicBezTo>
                <a:cubicBezTo>
                  <a:pt x="1089804" y="1992701"/>
                  <a:pt x="1091596" y="2018724"/>
                  <a:pt x="1095555" y="2044460"/>
                </a:cubicBezTo>
                <a:cubicBezTo>
                  <a:pt x="1097358" y="2056178"/>
                  <a:pt x="1101609" y="2067392"/>
                  <a:pt x="1104181" y="2078966"/>
                </a:cubicBezTo>
                <a:cubicBezTo>
                  <a:pt x="1107362" y="2093279"/>
                  <a:pt x="1110578" y="2107606"/>
                  <a:pt x="1112808" y="2122098"/>
                </a:cubicBezTo>
                <a:cubicBezTo>
                  <a:pt x="1127311" y="2216365"/>
                  <a:pt x="1110182" y="2162978"/>
                  <a:pt x="1138687" y="2234241"/>
                </a:cubicBezTo>
                <a:cubicBezTo>
                  <a:pt x="1141562" y="2251494"/>
                  <a:pt x="1143519" y="2268926"/>
                  <a:pt x="1147313" y="2286000"/>
                </a:cubicBezTo>
                <a:cubicBezTo>
                  <a:pt x="1149286" y="2294876"/>
                  <a:pt x="1153967" y="2303003"/>
                  <a:pt x="1155940" y="2311879"/>
                </a:cubicBezTo>
                <a:cubicBezTo>
                  <a:pt x="1159734" y="2328953"/>
                  <a:pt x="1161437" y="2346429"/>
                  <a:pt x="1164566" y="2363638"/>
                </a:cubicBezTo>
                <a:cubicBezTo>
                  <a:pt x="1170040" y="2393749"/>
                  <a:pt x="1182253" y="2451207"/>
                  <a:pt x="1190445" y="2475781"/>
                </a:cubicBezTo>
                <a:cubicBezTo>
                  <a:pt x="1193321" y="2484407"/>
                  <a:pt x="1195490" y="2493302"/>
                  <a:pt x="1199072" y="2501660"/>
                </a:cubicBezTo>
                <a:cubicBezTo>
                  <a:pt x="1204138" y="2513480"/>
                  <a:pt x="1211549" y="2524226"/>
                  <a:pt x="1216325" y="2536166"/>
                </a:cubicBezTo>
                <a:cubicBezTo>
                  <a:pt x="1223079" y="2553051"/>
                  <a:pt x="1223489" y="2572792"/>
                  <a:pt x="1233577" y="2587924"/>
                </a:cubicBezTo>
                <a:cubicBezTo>
                  <a:pt x="1239328" y="2596551"/>
                  <a:pt x="1246842" y="2604234"/>
                  <a:pt x="1250830" y="2613804"/>
                </a:cubicBezTo>
                <a:cubicBezTo>
                  <a:pt x="1261322" y="2638984"/>
                  <a:pt x="1262251" y="2668309"/>
                  <a:pt x="1276709" y="2691441"/>
                </a:cubicBezTo>
                <a:lnTo>
                  <a:pt x="1319842" y="2760453"/>
                </a:lnTo>
                <a:cubicBezTo>
                  <a:pt x="1351299" y="2854827"/>
                  <a:pt x="1301131" y="2711883"/>
                  <a:pt x="1345721" y="2812211"/>
                </a:cubicBezTo>
                <a:cubicBezTo>
                  <a:pt x="1353107" y="2828830"/>
                  <a:pt x="1352886" y="2848838"/>
                  <a:pt x="1362974" y="2863970"/>
                </a:cubicBezTo>
                <a:cubicBezTo>
                  <a:pt x="1377818" y="2886236"/>
                  <a:pt x="1404201" y="2927884"/>
                  <a:pt x="1423358" y="2950234"/>
                </a:cubicBezTo>
                <a:cubicBezTo>
                  <a:pt x="1431298" y="2959497"/>
                  <a:pt x="1441428" y="2966741"/>
                  <a:pt x="1449238" y="2976113"/>
                </a:cubicBezTo>
                <a:cubicBezTo>
                  <a:pt x="1455875" y="2984078"/>
                  <a:pt x="1459160" y="2994661"/>
                  <a:pt x="1466491" y="3001992"/>
                </a:cubicBezTo>
                <a:cubicBezTo>
                  <a:pt x="1491212" y="3026713"/>
                  <a:pt x="1490186" y="3013841"/>
                  <a:pt x="1518249" y="3027872"/>
                </a:cubicBezTo>
                <a:cubicBezTo>
                  <a:pt x="1527522" y="3032508"/>
                  <a:pt x="1534855" y="3040488"/>
                  <a:pt x="1544128" y="3045124"/>
                </a:cubicBezTo>
                <a:cubicBezTo>
                  <a:pt x="1588919" y="3067519"/>
                  <a:pt x="1553565" y="3037307"/>
                  <a:pt x="1587260" y="307100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igura a mano libera 20"/>
          <p:cNvSpPr/>
          <p:nvPr/>
        </p:nvSpPr>
        <p:spPr>
          <a:xfrm>
            <a:off x="3085382" y="2366262"/>
            <a:ext cx="2202115" cy="1516535"/>
          </a:xfrm>
          <a:custGeom>
            <a:avLst/>
            <a:gdLst>
              <a:gd name="connsiteX0" fmla="*/ 2147977 w 2202115"/>
              <a:gd name="connsiteY0" fmla="*/ 14630 h 1516535"/>
              <a:gd name="connsiteX1" fmla="*/ 1915064 w 2202115"/>
              <a:gd name="connsiteY1" fmla="*/ 92267 h 1516535"/>
              <a:gd name="connsiteX2" fmla="*/ 1820174 w 2202115"/>
              <a:gd name="connsiteY2" fmla="*/ 118147 h 1516535"/>
              <a:gd name="connsiteX3" fmla="*/ 1751162 w 2202115"/>
              <a:gd name="connsiteY3" fmla="*/ 152652 h 1516535"/>
              <a:gd name="connsiteX4" fmla="*/ 1673525 w 2202115"/>
              <a:gd name="connsiteY4" fmla="*/ 195784 h 1516535"/>
              <a:gd name="connsiteX5" fmla="*/ 1621766 w 2202115"/>
              <a:gd name="connsiteY5" fmla="*/ 247543 h 1516535"/>
              <a:gd name="connsiteX6" fmla="*/ 1587261 w 2202115"/>
              <a:gd name="connsiteY6" fmla="*/ 273422 h 1516535"/>
              <a:gd name="connsiteX7" fmla="*/ 1561381 w 2202115"/>
              <a:gd name="connsiteY7" fmla="*/ 307928 h 1516535"/>
              <a:gd name="connsiteX8" fmla="*/ 1457864 w 2202115"/>
              <a:gd name="connsiteY8" fmla="*/ 394192 h 1516535"/>
              <a:gd name="connsiteX9" fmla="*/ 1371600 w 2202115"/>
              <a:gd name="connsiteY9" fmla="*/ 471830 h 1516535"/>
              <a:gd name="connsiteX10" fmla="*/ 1285336 w 2202115"/>
              <a:gd name="connsiteY10" fmla="*/ 558094 h 1516535"/>
              <a:gd name="connsiteX11" fmla="*/ 1250830 w 2202115"/>
              <a:gd name="connsiteY11" fmla="*/ 592599 h 1516535"/>
              <a:gd name="connsiteX12" fmla="*/ 1216325 w 2202115"/>
              <a:gd name="connsiteY12" fmla="*/ 601226 h 1516535"/>
              <a:gd name="connsiteX13" fmla="*/ 1147313 w 2202115"/>
              <a:gd name="connsiteY13" fmla="*/ 661611 h 1516535"/>
              <a:gd name="connsiteX14" fmla="*/ 1086928 w 2202115"/>
              <a:gd name="connsiteY14" fmla="*/ 704743 h 1516535"/>
              <a:gd name="connsiteX15" fmla="*/ 1052423 w 2202115"/>
              <a:gd name="connsiteY15" fmla="*/ 747875 h 1516535"/>
              <a:gd name="connsiteX16" fmla="*/ 1026544 w 2202115"/>
              <a:gd name="connsiteY16" fmla="*/ 756501 h 1516535"/>
              <a:gd name="connsiteX17" fmla="*/ 1017917 w 2202115"/>
              <a:gd name="connsiteY17" fmla="*/ 782381 h 1516535"/>
              <a:gd name="connsiteX18" fmla="*/ 983411 w 2202115"/>
              <a:gd name="connsiteY18" fmla="*/ 799633 h 1516535"/>
              <a:gd name="connsiteX19" fmla="*/ 940279 w 2202115"/>
              <a:gd name="connsiteY19" fmla="*/ 842765 h 1516535"/>
              <a:gd name="connsiteX20" fmla="*/ 914400 w 2202115"/>
              <a:gd name="connsiteY20" fmla="*/ 868645 h 1516535"/>
              <a:gd name="connsiteX21" fmla="*/ 871268 w 2202115"/>
              <a:gd name="connsiteY21" fmla="*/ 894524 h 1516535"/>
              <a:gd name="connsiteX22" fmla="*/ 836762 w 2202115"/>
              <a:gd name="connsiteY22" fmla="*/ 929030 h 1516535"/>
              <a:gd name="connsiteX23" fmla="*/ 785004 w 2202115"/>
              <a:gd name="connsiteY23" fmla="*/ 963535 h 1516535"/>
              <a:gd name="connsiteX24" fmla="*/ 707366 w 2202115"/>
              <a:gd name="connsiteY24" fmla="*/ 1023920 h 1516535"/>
              <a:gd name="connsiteX25" fmla="*/ 586596 w 2202115"/>
              <a:gd name="connsiteY25" fmla="*/ 1127437 h 1516535"/>
              <a:gd name="connsiteX26" fmla="*/ 543464 w 2202115"/>
              <a:gd name="connsiteY26" fmla="*/ 1153316 h 1516535"/>
              <a:gd name="connsiteX27" fmla="*/ 465827 w 2202115"/>
              <a:gd name="connsiteY27" fmla="*/ 1205075 h 1516535"/>
              <a:gd name="connsiteX28" fmla="*/ 414068 w 2202115"/>
              <a:gd name="connsiteY28" fmla="*/ 1256833 h 1516535"/>
              <a:gd name="connsiteX29" fmla="*/ 319177 w 2202115"/>
              <a:gd name="connsiteY29" fmla="*/ 1343097 h 1516535"/>
              <a:gd name="connsiteX30" fmla="*/ 258793 w 2202115"/>
              <a:gd name="connsiteY30" fmla="*/ 1368977 h 1516535"/>
              <a:gd name="connsiteX31" fmla="*/ 241540 w 2202115"/>
              <a:gd name="connsiteY31" fmla="*/ 1394856 h 1516535"/>
              <a:gd name="connsiteX32" fmla="*/ 215661 w 2202115"/>
              <a:gd name="connsiteY32" fmla="*/ 1403482 h 1516535"/>
              <a:gd name="connsiteX33" fmla="*/ 163902 w 2202115"/>
              <a:gd name="connsiteY33" fmla="*/ 1429362 h 1516535"/>
              <a:gd name="connsiteX34" fmla="*/ 138023 w 2202115"/>
              <a:gd name="connsiteY34" fmla="*/ 1455241 h 1516535"/>
              <a:gd name="connsiteX35" fmla="*/ 112144 w 2202115"/>
              <a:gd name="connsiteY35" fmla="*/ 1463867 h 1516535"/>
              <a:gd name="connsiteX36" fmla="*/ 86264 w 2202115"/>
              <a:gd name="connsiteY36" fmla="*/ 1481120 h 1516535"/>
              <a:gd name="connsiteX37" fmla="*/ 60385 w 2202115"/>
              <a:gd name="connsiteY37" fmla="*/ 1489747 h 1516535"/>
              <a:gd name="connsiteX38" fmla="*/ 34506 w 2202115"/>
              <a:gd name="connsiteY38" fmla="*/ 1506999 h 1516535"/>
              <a:gd name="connsiteX39" fmla="*/ 0 w 2202115"/>
              <a:gd name="connsiteY39" fmla="*/ 1515626 h 151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02115" h="1516535">
                <a:moveTo>
                  <a:pt x="2147977" y="14630"/>
                </a:moveTo>
                <a:cubicBezTo>
                  <a:pt x="2032428" y="43516"/>
                  <a:pt x="2202115" y="0"/>
                  <a:pt x="1915064" y="92267"/>
                </a:cubicBezTo>
                <a:cubicBezTo>
                  <a:pt x="1862056" y="109305"/>
                  <a:pt x="1875972" y="90249"/>
                  <a:pt x="1820174" y="118147"/>
                </a:cubicBezTo>
                <a:cubicBezTo>
                  <a:pt x="1797170" y="129649"/>
                  <a:pt x="1771737" y="137220"/>
                  <a:pt x="1751162" y="152652"/>
                </a:cubicBezTo>
                <a:cubicBezTo>
                  <a:pt x="1704269" y="187822"/>
                  <a:pt x="1730006" y="173191"/>
                  <a:pt x="1673525" y="195784"/>
                </a:cubicBezTo>
                <a:cubicBezTo>
                  <a:pt x="1656272" y="213037"/>
                  <a:pt x="1641285" y="232903"/>
                  <a:pt x="1621766" y="247543"/>
                </a:cubicBezTo>
                <a:cubicBezTo>
                  <a:pt x="1610264" y="256169"/>
                  <a:pt x="1597427" y="263256"/>
                  <a:pt x="1587261" y="273422"/>
                </a:cubicBezTo>
                <a:cubicBezTo>
                  <a:pt x="1577095" y="283588"/>
                  <a:pt x="1571133" y="297363"/>
                  <a:pt x="1561381" y="307928"/>
                </a:cubicBezTo>
                <a:cubicBezTo>
                  <a:pt x="1486655" y="388881"/>
                  <a:pt x="1516143" y="374765"/>
                  <a:pt x="1457864" y="394192"/>
                </a:cubicBezTo>
                <a:cubicBezTo>
                  <a:pt x="1410724" y="464901"/>
                  <a:pt x="1487558" y="355872"/>
                  <a:pt x="1371600" y="471830"/>
                </a:cubicBezTo>
                <a:lnTo>
                  <a:pt x="1285336" y="558094"/>
                </a:lnTo>
                <a:cubicBezTo>
                  <a:pt x="1273834" y="569596"/>
                  <a:pt x="1266610" y="588654"/>
                  <a:pt x="1250830" y="592599"/>
                </a:cubicBezTo>
                <a:lnTo>
                  <a:pt x="1216325" y="601226"/>
                </a:lnTo>
                <a:cubicBezTo>
                  <a:pt x="1181819" y="652984"/>
                  <a:pt x="1219201" y="604101"/>
                  <a:pt x="1147313" y="661611"/>
                </a:cubicBezTo>
                <a:cubicBezTo>
                  <a:pt x="1088834" y="708394"/>
                  <a:pt x="1138047" y="687703"/>
                  <a:pt x="1086928" y="704743"/>
                </a:cubicBezTo>
                <a:cubicBezTo>
                  <a:pt x="1075426" y="719120"/>
                  <a:pt x="1066402" y="735893"/>
                  <a:pt x="1052423" y="747875"/>
                </a:cubicBezTo>
                <a:cubicBezTo>
                  <a:pt x="1045519" y="753793"/>
                  <a:pt x="1032974" y="750071"/>
                  <a:pt x="1026544" y="756501"/>
                </a:cubicBezTo>
                <a:cubicBezTo>
                  <a:pt x="1020114" y="762931"/>
                  <a:pt x="1024347" y="775951"/>
                  <a:pt x="1017917" y="782381"/>
                </a:cubicBezTo>
                <a:cubicBezTo>
                  <a:pt x="1008824" y="791474"/>
                  <a:pt x="994913" y="793882"/>
                  <a:pt x="983411" y="799633"/>
                </a:cubicBezTo>
                <a:cubicBezTo>
                  <a:pt x="951781" y="847081"/>
                  <a:pt x="983413" y="806821"/>
                  <a:pt x="940279" y="842765"/>
                </a:cubicBezTo>
                <a:cubicBezTo>
                  <a:pt x="930907" y="850575"/>
                  <a:pt x="924160" y="861325"/>
                  <a:pt x="914400" y="868645"/>
                </a:cubicBezTo>
                <a:cubicBezTo>
                  <a:pt x="900987" y="878705"/>
                  <a:pt x="884503" y="884230"/>
                  <a:pt x="871268" y="894524"/>
                </a:cubicBezTo>
                <a:cubicBezTo>
                  <a:pt x="858428" y="904511"/>
                  <a:pt x="849464" y="918869"/>
                  <a:pt x="836762" y="929030"/>
                </a:cubicBezTo>
                <a:cubicBezTo>
                  <a:pt x="820571" y="941983"/>
                  <a:pt x="801371" y="950805"/>
                  <a:pt x="785004" y="963535"/>
                </a:cubicBezTo>
                <a:cubicBezTo>
                  <a:pt x="759125" y="983663"/>
                  <a:pt x="730549" y="1000737"/>
                  <a:pt x="707366" y="1023920"/>
                </a:cubicBezTo>
                <a:cubicBezTo>
                  <a:pt x="669577" y="1061709"/>
                  <a:pt x="634020" y="1098983"/>
                  <a:pt x="586596" y="1127437"/>
                </a:cubicBezTo>
                <a:cubicBezTo>
                  <a:pt x="572219" y="1136063"/>
                  <a:pt x="557200" y="1143701"/>
                  <a:pt x="543464" y="1153316"/>
                </a:cubicBezTo>
                <a:cubicBezTo>
                  <a:pt x="463700" y="1209151"/>
                  <a:pt x="535371" y="1170302"/>
                  <a:pt x="465827" y="1205075"/>
                </a:cubicBezTo>
                <a:cubicBezTo>
                  <a:pt x="405465" y="1285556"/>
                  <a:pt x="472289" y="1204434"/>
                  <a:pt x="414068" y="1256833"/>
                </a:cubicBezTo>
                <a:cubicBezTo>
                  <a:pt x="369402" y="1297032"/>
                  <a:pt x="363382" y="1315469"/>
                  <a:pt x="319177" y="1343097"/>
                </a:cubicBezTo>
                <a:cubicBezTo>
                  <a:pt x="294812" y="1358325"/>
                  <a:pt x="283950" y="1360591"/>
                  <a:pt x="258793" y="1368977"/>
                </a:cubicBezTo>
                <a:cubicBezTo>
                  <a:pt x="253042" y="1377603"/>
                  <a:pt x="249636" y="1388379"/>
                  <a:pt x="241540" y="1394856"/>
                </a:cubicBezTo>
                <a:cubicBezTo>
                  <a:pt x="234440" y="1400536"/>
                  <a:pt x="223794" y="1399416"/>
                  <a:pt x="215661" y="1403482"/>
                </a:cubicBezTo>
                <a:cubicBezTo>
                  <a:pt x="148763" y="1436930"/>
                  <a:pt x="228956" y="1407676"/>
                  <a:pt x="163902" y="1429362"/>
                </a:cubicBezTo>
                <a:cubicBezTo>
                  <a:pt x="155276" y="1437988"/>
                  <a:pt x="148174" y="1448474"/>
                  <a:pt x="138023" y="1455241"/>
                </a:cubicBezTo>
                <a:cubicBezTo>
                  <a:pt x="130457" y="1460285"/>
                  <a:pt x="120277" y="1459801"/>
                  <a:pt x="112144" y="1463867"/>
                </a:cubicBezTo>
                <a:cubicBezTo>
                  <a:pt x="102871" y="1468504"/>
                  <a:pt x="95537" y="1476483"/>
                  <a:pt x="86264" y="1481120"/>
                </a:cubicBezTo>
                <a:cubicBezTo>
                  <a:pt x="78131" y="1485187"/>
                  <a:pt x="68518" y="1485680"/>
                  <a:pt x="60385" y="1489747"/>
                </a:cubicBezTo>
                <a:cubicBezTo>
                  <a:pt x="51112" y="1494383"/>
                  <a:pt x="43779" y="1502363"/>
                  <a:pt x="34506" y="1506999"/>
                </a:cubicBezTo>
                <a:cubicBezTo>
                  <a:pt x="15433" y="1516535"/>
                  <a:pt x="14705" y="1515626"/>
                  <a:pt x="0" y="151562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27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37169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5520" y="476672"/>
            <a:ext cx="8229600" cy="1008112"/>
          </a:xfrm>
        </p:spPr>
        <p:txBody>
          <a:bodyPr>
            <a:noAutofit/>
          </a:bodyPr>
          <a:lstStyle/>
          <a:p>
            <a:r>
              <a:rPr lang="it-IT" sz="2400" dirty="0">
                <a:latin typeface="Comic Sans MS" panose="030F0702030302020204" pitchFamily="66" charset="0"/>
              </a:rPr>
              <a:t>PARTE </a:t>
            </a:r>
            <a:r>
              <a:rPr lang="it-IT" sz="2400" dirty="0" err="1">
                <a:latin typeface="Comic Sans MS" panose="030F0702030302020204" pitchFamily="66" charset="0"/>
              </a:rPr>
              <a:t>DI</a:t>
            </a:r>
            <a:r>
              <a:rPr lang="it-IT" sz="2400" dirty="0">
                <a:latin typeface="Comic Sans MS" panose="030F0702030302020204" pitchFamily="66" charset="0"/>
              </a:rPr>
              <a:t> ELABORAZIONE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0" y="99574"/>
            <a:ext cx="3218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 o lavoro successivo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35560" y="1556793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Come ulteriore elaborazione possiamo chiedere ai gruppi di bambini di fare dei disegni e descrivere le esperienze di oggi tenendo conto di questo schema:</a:t>
            </a:r>
          </a:p>
        </p:txBody>
      </p:sp>
      <p:sp>
        <p:nvSpPr>
          <p:cNvPr id="8" name="Rettangolo 7"/>
          <p:cNvSpPr/>
          <p:nvPr/>
        </p:nvSpPr>
        <p:spPr>
          <a:xfrm>
            <a:off x="2783632" y="2780928"/>
            <a:ext cx="252028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PRIMA</a:t>
            </a:r>
          </a:p>
        </p:txBody>
      </p:sp>
      <p:sp>
        <p:nvSpPr>
          <p:cNvPr id="9" name="Rettangolo 8"/>
          <p:cNvSpPr/>
          <p:nvPr/>
        </p:nvSpPr>
        <p:spPr>
          <a:xfrm>
            <a:off x="6312024" y="2780928"/>
            <a:ext cx="252028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DOPO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5447928" y="2996952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999656" y="422108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Fare un disegno che descriva cosa i bambini </a:t>
            </a:r>
            <a:r>
              <a:rPr lang="it-IT" b="1" dirty="0">
                <a:latin typeface="Comic Sans MS" panose="030F0702030302020204" pitchFamily="66" charset="0"/>
              </a:rPr>
              <a:t>vedono prima</a:t>
            </a:r>
            <a:r>
              <a:rPr lang="it-IT" dirty="0">
                <a:latin typeface="Comic Sans MS" panose="030F0702030302020204" pitchFamily="66" charset="0"/>
              </a:rPr>
              <a:t> di mescolare le soluzioni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528048" y="4221088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Fare un disegno che descriva cosa i bambini </a:t>
            </a:r>
            <a:r>
              <a:rPr lang="it-IT" b="1" dirty="0">
                <a:latin typeface="Comic Sans MS" panose="030F0702030302020204" pitchFamily="66" charset="0"/>
              </a:rPr>
              <a:t>vedono dopo</a:t>
            </a:r>
            <a:r>
              <a:rPr lang="it-IT" dirty="0">
                <a:latin typeface="Comic Sans MS" panose="030F0702030302020204" pitchFamily="66" charset="0"/>
              </a:rPr>
              <a:t> il mescolamento delle soluzioni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28</a:t>
            </a:fld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108636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5520" y="476672"/>
            <a:ext cx="8229600" cy="1008112"/>
          </a:xfrm>
        </p:spPr>
        <p:txBody>
          <a:bodyPr>
            <a:noAutofit/>
          </a:bodyPr>
          <a:lstStyle/>
          <a:p>
            <a:r>
              <a:rPr lang="it-IT" sz="2400" dirty="0">
                <a:latin typeface="Comic Sans MS" panose="030F0702030302020204" pitchFamily="66" charset="0"/>
              </a:rPr>
              <a:t>PARTE </a:t>
            </a:r>
            <a:r>
              <a:rPr lang="it-IT" sz="2400" dirty="0" err="1">
                <a:latin typeface="Comic Sans MS" panose="030F0702030302020204" pitchFamily="66" charset="0"/>
              </a:rPr>
              <a:t>DI</a:t>
            </a:r>
            <a:r>
              <a:rPr lang="it-IT" sz="2400" dirty="0">
                <a:latin typeface="Comic Sans MS" panose="030F0702030302020204" pitchFamily="66" charset="0"/>
              </a:rPr>
              <a:t> ELABORAZIONE</a:t>
            </a:r>
          </a:p>
        </p:txBody>
      </p:sp>
      <p:sp>
        <p:nvSpPr>
          <p:cNvPr id="3" name="Stella a 5 punte 2"/>
          <p:cNvSpPr/>
          <p:nvPr/>
        </p:nvSpPr>
        <p:spPr>
          <a:xfrm>
            <a:off x="9873073" y="61029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0" y="0"/>
            <a:ext cx="3218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 o lavoro successivo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135560" y="1556793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Come ulteriore elaborazione possiamo chiedere ai gruppi di bambini di fare dei disegni e descrivere le esperienze di oggi tenendo conto di questo schema:</a:t>
            </a:r>
          </a:p>
        </p:txBody>
      </p:sp>
      <p:sp>
        <p:nvSpPr>
          <p:cNvPr id="8" name="Rettangolo 7"/>
          <p:cNvSpPr/>
          <p:nvPr/>
        </p:nvSpPr>
        <p:spPr>
          <a:xfrm>
            <a:off x="2783632" y="2780928"/>
            <a:ext cx="252028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PRIMA</a:t>
            </a:r>
          </a:p>
        </p:txBody>
      </p:sp>
      <p:sp>
        <p:nvSpPr>
          <p:cNvPr id="9" name="Rettangolo 8"/>
          <p:cNvSpPr/>
          <p:nvPr/>
        </p:nvSpPr>
        <p:spPr>
          <a:xfrm>
            <a:off x="6312024" y="2780928"/>
            <a:ext cx="252028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DOPO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5447928" y="2996952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999656" y="422108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Chiedere di descrivere con le loro parole cosa vedono prima.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528048" y="4221089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omic Sans MS" panose="030F0702030302020204" pitchFamily="66" charset="0"/>
              </a:rPr>
              <a:t>Chiedere di descrivere con le loro parole cosa vedono dopo.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135560" y="5733257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>
                <a:latin typeface="Comic Sans MS" panose="030F0702030302020204" pitchFamily="66" charset="0"/>
              </a:rPr>
              <a:t>Far emergere dalle loro discussioni che quelle che hanno fatto sono delle trasformazioni chimiche: sono state prodotte nuove sostanze chimiche!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29</a:t>
            </a:fld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42912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7261" y="354296"/>
            <a:ext cx="9720072" cy="149961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Il progetto sui pigmenti naturali e artificiali </a:t>
            </a:r>
            <a:endParaRPr lang="it-IT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1173" y="1817556"/>
            <a:ext cx="108084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Comic Sans MS" panose="030F0702030302020204" pitchFamily="66" charset="0"/>
              </a:rPr>
              <a:t>Obiettivi specifici: (continua)</a:t>
            </a:r>
          </a:p>
          <a:p>
            <a:r>
              <a:rPr lang="it-IT" dirty="0" smtClean="0">
                <a:latin typeface="Comic Sans MS" panose="030F0702030302020204" pitchFamily="66" charset="0"/>
              </a:rPr>
              <a:t>2) Preparare alcuni pigmenti a partire da:</a:t>
            </a:r>
          </a:p>
          <a:p>
            <a:pPr marL="1200150" lvl="2" indent="-285750">
              <a:buFontTx/>
              <a:buChar char="-"/>
            </a:pPr>
            <a:r>
              <a:rPr lang="it-IT" dirty="0" smtClean="0">
                <a:latin typeface="Comic Sans MS" panose="030F0702030302020204" pitchFamily="66" charset="0"/>
              </a:rPr>
              <a:t>Sostanze minerali (1° laboratorio);</a:t>
            </a:r>
          </a:p>
          <a:p>
            <a:pPr marL="1200150" lvl="2" indent="-285750">
              <a:buFontTx/>
              <a:buChar char="-"/>
            </a:pPr>
            <a:r>
              <a:rPr lang="it-IT" dirty="0" smtClean="0">
                <a:latin typeface="Comic Sans MS" panose="030F0702030302020204" pitchFamily="66" charset="0"/>
              </a:rPr>
              <a:t>Foglie / fiori (2° laboratorio);</a:t>
            </a:r>
          </a:p>
          <a:p>
            <a:pPr marL="1200150" lvl="2" indent="-285750">
              <a:buFontTx/>
              <a:buChar char="-"/>
            </a:pPr>
            <a:r>
              <a:rPr lang="it-IT" dirty="0" smtClean="0">
                <a:latin typeface="Comic Sans MS" panose="030F0702030302020204" pitchFamily="66" charset="0"/>
              </a:rPr>
              <a:t>Sostanze chimiche sintetiche (attraverso trasformazioni chimiche) (3° laboratorio).</a:t>
            </a:r>
          </a:p>
          <a:p>
            <a:pPr lvl="2"/>
            <a:endParaRPr lang="it-IT" dirty="0" smtClean="0">
              <a:latin typeface="Comic Sans MS" panose="030F0702030302020204" pitchFamily="66" charset="0"/>
            </a:endParaRPr>
          </a:p>
          <a:p>
            <a:r>
              <a:rPr lang="it-IT" dirty="0" smtClean="0">
                <a:latin typeface="Comic Sans MS" panose="030F0702030302020204" pitchFamily="66" charset="0"/>
              </a:rPr>
              <a:t>3) Preparare e saper distinguere tra </a:t>
            </a:r>
            <a:r>
              <a:rPr lang="it-IT" b="1" dirty="0" smtClean="0">
                <a:latin typeface="Comic Sans MS" panose="030F0702030302020204" pitchFamily="66" charset="0"/>
              </a:rPr>
              <a:t>miscugli eterogenei e miscugli omogenei (soluzioni) </a:t>
            </a:r>
            <a:r>
              <a:rPr lang="it-IT" dirty="0" smtClean="0">
                <a:latin typeface="Comic Sans MS" panose="030F0702030302020204" pitchFamily="66" charset="0"/>
              </a:rPr>
              <a:t>ottenuti mescolando i pigmenti (solidi) con acqua o con altri solventi. Collegare queste proprietà con alcune tecniche pittoriche più utilizzate (acquarello, pittura a olio, …).</a:t>
            </a:r>
          </a:p>
          <a:p>
            <a:endParaRPr lang="it-IT" dirty="0">
              <a:latin typeface="Comic Sans MS" panose="030F0702030302020204" pitchFamily="66" charset="0"/>
            </a:endParaRPr>
          </a:p>
          <a:p>
            <a:r>
              <a:rPr lang="it-IT" dirty="0" smtClean="0">
                <a:latin typeface="Comic Sans MS" panose="030F0702030302020204" pitchFamily="66" charset="0"/>
              </a:rPr>
              <a:t>4) Osservare e descrivere le principali caratteristiche delle </a:t>
            </a:r>
            <a:r>
              <a:rPr lang="it-IT" b="1" dirty="0" smtClean="0">
                <a:latin typeface="Comic Sans MS" panose="030F0702030302020204" pitchFamily="66" charset="0"/>
              </a:rPr>
              <a:t>trasformazioni chimiche </a:t>
            </a:r>
            <a:r>
              <a:rPr lang="it-IT" dirty="0" smtClean="0">
                <a:latin typeface="Comic Sans MS" panose="030F0702030302020204" pitchFamily="66" charset="0"/>
              </a:rPr>
              <a:t>effettuate per la preparazione di alcuni pigmenti sintetici (concetto di trasformazione chimica).</a:t>
            </a:r>
          </a:p>
          <a:p>
            <a:endParaRPr lang="it-IT" dirty="0">
              <a:latin typeface="Comic Sans MS" panose="030F0702030302020204" pitchFamily="66" charset="0"/>
            </a:endParaRPr>
          </a:p>
          <a:p>
            <a:r>
              <a:rPr lang="it-IT" dirty="0" smtClean="0">
                <a:latin typeface="Comic Sans MS" panose="030F0702030302020204" pitchFamily="66" charset="0"/>
              </a:rPr>
              <a:t>5) Comprendere l’importanza dei pigmenti (sia naturali che sintetici) nella vita dell’uomo. Collegare le conoscenze acquisite con le esperienze quotidiane.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BE117-C1C9-4193-AB75-172AB324E8D3}" type="slidenum">
              <a:rPr lang="it-IT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133154" y="6211669"/>
            <a:ext cx="10526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>
                <a:solidFill>
                  <a:srgbClr val="C00000"/>
                </a:solidFill>
                <a:latin typeface="Comic Sans MS" panose="030F0702030302020204" pitchFamily="66" charset="0"/>
              </a:rPr>
              <a:t># percorso didattico effettuato sia in ambito scolastico (Scuola Primaria ‘Novaro’ di Vada, Scuola ‘Europa’ di Rosignano S.) sia in ambito museale (</a:t>
            </a:r>
            <a:r>
              <a:rPr lang="it-IT" i="1" dirty="0" err="1">
                <a:solidFill>
                  <a:srgbClr val="C00000"/>
                </a:solidFill>
                <a:latin typeface="Comic Sans MS" panose="030F0702030302020204" pitchFamily="66" charset="0"/>
              </a:rPr>
              <a:t>MuSNA</a:t>
            </a:r>
            <a:r>
              <a:rPr lang="it-IT" i="1" dirty="0">
                <a:solidFill>
                  <a:srgbClr val="C00000"/>
                </a:solidFill>
                <a:latin typeface="Comic Sans MS" panose="030F0702030302020204" pitchFamily="66" charset="0"/>
              </a:rPr>
              <a:t>, Rosignano &amp; Bright2018, Pisa).</a:t>
            </a:r>
          </a:p>
        </p:txBody>
      </p:sp>
    </p:spTree>
    <p:extLst>
      <p:ext uri="{BB962C8B-B14F-4D97-AF65-F5344CB8AC3E}">
        <p14:creationId xmlns:p14="http://schemas.microsoft.com/office/powerpoint/2010/main" val="20815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90" y="0"/>
            <a:ext cx="9720072" cy="149961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Comic Sans MS" panose="030F0702030302020204" pitchFamily="66" charset="0"/>
              </a:rPr>
              <a:t>Riferimenti e approfondimenti:</a:t>
            </a:r>
            <a:endParaRPr lang="it-IT" sz="2400" b="1" dirty="0">
              <a:latin typeface="Comic Sans MS" panose="030F0702030302020204" pitchFamily="66" charset="0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32735" y="1228299"/>
            <a:ext cx="11481511" cy="5629701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>
                <a:latin typeface="Comic Sans MS" panose="030F0702030302020204" pitchFamily="66" charset="0"/>
              </a:rPr>
              <a:t>J. P. </a:t>
            </a:r>
            <a:r>
              <a:rPr lang="it-IT" sz="1400" b="1" dirty="0" err="1" smtClean="0">
                <a:latin typeface="Comic Sans MS" panose="030F0702030302020204" pitchFamily="66" charset="0"/>
              </a:rPr>
              <a:t>VanCleave</a:t>
            </a:r>
            <a:r>
              <a:rPr lang="it-IT" sz="1400" dirty="0" smtClean="0">
                <a:latin typeface="Comic Sans MS" panose="030F0702030302020204" pitchFamily="66" charset="0"/>
              </a:rPr>
              <a:t>, “</a:t>
            </a:r>
            <a:r>
              <a:rPr lang="it-IT" sz="1400" i="1" dirty="0" err="1" smtClean="0">
                <a:latin typeface="Comic Sans MS" panose="030F0702030302020204" pitchFamily="66" charset="0"/>
              </a:rPr>
              <a:t>Chemistry</a:t>
            </a:r>
            <a:r>
              <a:rPr lang="it-IT" sz="1400" i="1" dirty="0" smtClean="0">
                <a:latin typeface="Comic Sans MS" panose="030F0702030302020204" pitchFamily="66" charset="0"/>
              </a:rPr>
              <a:t> for </a:t>
            </a:r>
            <a:r>
              <a:rPr lang="it-IT" sz="1400" i="1" dirty="0" err="1" smtClean="0">
                <a:latin typeface="Comic Sans MS" panose="030F0702030302020204" pitchFamily="66" charset="0"/>
              </a:rPr>
              <a:t>Every</a:t>
            </a:r>
            <a:r>
              <a:rPr lang="it-IT" sz="1400" i="1" dirty="0" smtClean="0">
                <a:latin typeface="Comic Sans MS" panose="030F0702030302020204" pitchFamily="66" charset="0"/>
              </a:rPr>
              <a:t> </a:t>
            </a:r>
            <a:r>
              <a:rPr lang="it-IT" sz="1400" i="1" dirty="0" err="1" smtClean="0">
                <a:latin typeface="Comic Sans MS" panose="030F0702030302020204" pitchFamily="66" charset="0"/>
              </a:rPr>
              <a:t>Kid</a:t>
            </a:r>
            <a:r>
              <a:rPr lang="it-IT" sz="1400" dirty="0" smtClean="0">
                <a:latin typeface="Comic Sans MS" panose="030F0702030302020204" pitchFamily="66" charset="0"/>
              </a:rPr>
              <a:t>”, WILEY 1989.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A. E. </a:t>
            </a:r>
            <a:r>
              <a:rPr lang="it-IT" sz="1400" b="1" dirty="0" err="1" smtClean="0">
                <a:latin typeface="Comic Sans MS" panose="030F0702030302020204" pitchFamily="66" charset="0"/>
              </a:rPr>
              <a:t>Alvarado</a:t>
            </a:r>
            <a:r>
              <a:rPr lang="it-IT" sz="1400" b="1" dirty="0" smtClean="0">
                <a:latin typeface="Comic Sans MS" panose="030F0702030302020204" pitchFamily="66" charset="0"/>
              </a:rPr>
              <a:t>, P.R. </a:t>
            </a:r>
            <a:r>
              <a:rPr lang="it-IT" sz="1400" b="1" dirty="0" err="1" smtClean="0">
                <a:latin typeface="Comic Sans MS" panose="030F0702030302020204" pitchFamily="66" charset="0"/>
              </a:rPr>
              <a:t>Herr</a:t>
            </a:r>
            <a:r>
              <a:rPr lang="it-IT" sz="1400" dirty="0" smtClean="0">
                <a:latin typeface="Comic Sans MS" panose="030F0702030302020204" pitchFamily="66" charset="0"/>
              </a:rPr>
              <a:t>, «</a:t>
            </a:r>
            <a:r>
              <a:rPr lang="it-IT" sz="1400" i="1" dirty="0" err="1" smtClean="0">
                <a:latin typeface="Comic Sans MS" panose="030F0702030302020204" pitchFamily="66" charset="0"/>
              </a:rPr>
              <a:t>Inquiry-based</a:t>
            </a:r>
            <a:r>
              <a:rPr lang="it-IT" sz="1400" i="1" dirty="0" smtClean="0">
                <a:latin typeface="Comic Sans MS" panose="030F0702030302020204" pitchFamily="66" charset="0"/>
              </a:rPr>
              <a:t> </a:t>
            </a:r>
            <a:r>
              <a:rPr lang="it-IT" sz="1400" i="1" dirty="0" err="1" smtClean="0">
                <a:latin typeface="Comic Sans MS" panose="030F0702030302020204" pitchFamily="66" charset="0"/>
              </a:rPr>
              <a:t>learning</a:t>
            </a:r>
            <a:r>
              <a:rPr lang="it-IT" sz="1400" i="1" dirty="0">
                <a:latin typeface="Comic Sans MS" panose="030F0702030302020204" pitchFamily="66" charset="0"/>
              </a:rPr>
              <a:t> </a:t>
            </a:r>
            <a:r>
              <a:rPr lang="it-IT" sz="1400" i="1" dirty="0" smtClean="0">
                <a:latin typeface="Comic Sans MS" panose="030F0702030302020204" pitchFamily="66" charset="0"/>
              </a:rPr>
              <a:t>Using </a:t>
            </a:r>
            <a:r>
              <a:rPr lang="it-IT" sz="1400" i="1" dirty="0" err="1" smtClean="0">
                <a:latin typeface="Comic Sans MS" panose="030F0702030302020204" pitchFamily="66" charset="0"/>
              </a:rPr>
              <a:t>Everyday</a:t>
            </a:r>
            <a:r>
              <a:rPr lang="it-IT" sz="1400" i="1" dirty="0" smtClean="0">
                <a:latin typeface="Comic Sans MS" panose="030F0702030302020204" pitchFamily="66" charset="0"/>
              </a:rPr>
              <a:t> Object</a:t>
            </a:r>
            <a:r>
              <a:rPr lang="it-IT" sz="1400" dirty="0" smtClean="0">
                <a:latin typeface="Comic Sans MS" panose="030F0702030302020204" pitchFamily="66" charset="0"/>
              </a:rPr>
              <a:t>», </a:t>
            </a:r>
            <a:r>
              <a:rPr lang="it-IT" sz="1400" dirty="0" err="1" smtClean="0">
                <a:latin typeface="Comic Sans MS" panose="030F0702030302020204" pitchFamily="66" charset="0"/>
              </a:rPr>
              <a:t>Sage</a:t>
            </a:r>
            <a:r>
              <a:rPr lang="it-IT" sz="1400" dirty="0" smtClean="0">
                <a:latin typeface="Comic Sans MS" panose="030F0702030302020204" pitchFamily="66" charset="0"/>
              </a:rPr>
              <a:t> Ed. 2003.</a:t>
            </a:r>
            <a:endParaRPr lang="it-IT" sz="1400" dirty="0">
              <a:latin typeface="Comic Sans MS" panose="030F0702030302020204" pitchFamily="66" charset="0"/>
            </a:endParaRP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J</a:t>
            </a:r>
            <a:r>
              <a:rPr lang="it-IT" sz="1400" b="1" dirty="0">
                <a:latin typeface="Comic Sans MS" panose="030F0702030302020204" pitchFamily="66" charset="0"/>
              </a:rPr>
              <a:t>. </a:t>
            </a:r>
            <a:r>
              <a:rPr lang="it-IT" sz="1400" b="1" dirty="0" err="1">
                <a:latin typeface="Comic Sans MS" panose="030F0702030302020204" pitchFamily="66" charset="0"/>
              </a:rPr>
              <a:t>Waddington</a:t>
            </a:r>
            <a:r>
              <a:rPr lang="it-IT" sz="1400" dirty="0">
                <a:latin typeface="Comic Sans MS" panose="030F0702030302020204" pitchFamily="66" charset="0"/>
              </a:rPr>
              <a:t>, «</a:t>
            </a:r>
            <a:r>
              <a:rPr lang="it-IT" sz="1400" i="1" dirty="0" err="1">
                <a:latin typeface="Comic Sans MS" panose="030F0702030302020204" pitchFamily="66" charset="0"/>
              </a:rPr>
              <a:t>Teaching</a:t>
            </a:r>
            <a:r>
              <a:rPr lang="it-IT" sz="1400" i="1" dirty="0">
                <a:latin typeface="Comic Sans MS" panose="030F0702030302020204" pitchFamily="66" charset="0"/>
              </a:rPr>
              <a:t> School </a:t>
            </a:r>
            <a:r>
              <a:rPr lang="it-IT" sz="1400" i="1" dirty="0" err="1">
                <a:latin typeface="Comic Sans MS" panose="030F0702030302020204" pitchFamily="66" charset="0"/>
              </a:rPr>
              <a:t>Chemistry</a:t>
            </a:r>
            <a:r>
              <a:rPr lang="it-IT" sz="1400" dirty="0">
                <a:latin typeface="Comic Sans MS" panose="030F0702030302020204" pitchFamily="66" charset="0"/>
              </a:rPr>
              <a:t>» , UNESCO, 1984.</a:t>
            </a:r>
          </a:p>
          <a:p>
            <a:r>
              <a:rPr lang="it-IT" sz="1400" b="1" dirty="0">
                <a:latin typeface="Comic Sans MS" panose="030F0702030302020204" pitchFamily="66" charset="0"/>
              </a:rPr>
              <a:t>Y. </a:t>
            </a:r>
            <a:r>
              <a:rPr lang="it-IT" sz="1400" b="1" dirty="0" err="1">
                <a:latin typeface="Comic Sans MS" panose="030F0702030302020204" pitchFamily="66" charset="0"/>
              </a:rPr>
              <a:t>Garson</a:t>
            </a:r>
            <a:r>
              <a:rPr lang="it-IT" sz="1400" dirty="0">
                <a:latin typeface="Comic Sans MS" panose="030F0702030302020204" pitchFamily="66" charset="0"/>
              </a:rPr>
              <a:t>, «</a:t>
            </a:r>
            <a:r>
              <a:rPr lang="it-IT" sz="1400" i="1" dirty="0">
                <a:latin typeface="Comic Sans MS" panose="030F0702030302020204" pitchFamily="66" charset="0"/>
              </a:rPr>
              <a:t>Science in the </a:t>
            </a:r>
            <a:r>
              <a:rPr lang="it-IT" sz="1400" i="1" dirty="0" err="1">
                <a:latin typeface="Comic Sans MS" panose="030F0702030302020204" pitchFamily="66" charset="0"/>
              </a:rPr>
              <a:t>Primary</a:t>
            </a:r>
            <a:r>
              <a:rPr lang="it-IT" sz="1400" i="1" dirty="0">
                <a:latin typeface="Comic Sans MS" panose="030F0702030302020204" pitchFamily="66" charset="0"/>
              </a:rPr>
              <a:t> School</a:t>
            </a:r>
            <a:r>
              <a:rPr lang="it-IT" sz="1400" dirty="0">
                <a:latin typeface="Comic Sans MS" panose="030F0702030302020204" pitchFamily="66" charset="0"/>
              </a:rPr>
              <a:t>», </a:t>
            </a:r>
            <a:r>
              <a:rPr lang="it-IT" sz="1400" dirty="0" err="1">
                <a:latin typeface="Comic Sans MS" panose="030F0702030302020204" pitchFamily="66" charset="0"/>
              </a:rPr>
              <a:t>Routledge</a:t>
            </a:r>
            <a:r>
              <a:rPr lang="it-IT" sz="1400" dirty="0">
                <a:latin typeface="Comic Sans MS" panose="030F0702030302020204" pitchFamily="66" charset="0"/>
              </a:rPr>
              <a:t> Ed. </a:t>
            </a:r>
            <a:r>
              <a:rPr lang="it-IT" sz="1400" dirty="0" err="1">
                <a:latin typeface="Comic Sans MS" panose="030F0702030302020204" pitchFamily="66" charset="0"/>
              </a:rPr>
              <a:t>London</a:t>
            </a:r>
            <a:r>
              <a:rPr lang="it-IT" sz="1400" dirty="0">
                <a:latin typeface="Comic Sans MS" panose="030F0702030302020204" pitchFamily="66" charset="0"/>
              </a:rPr>
              <a:t>:  1988.</a:t>
            </a:r>
          </a:p>
          <a:p>
            <a:r>
              <a:rPr lang="it-IT" sz="1400" b="1" dirty="0">
                <a:latin typeface="Comic Sans MS" panose="030F0702030302020204" pitchFamily="66" charset="0"/>
              </a:rPr>
              <a:t>D. </a:t>
            </a:r>
            <a:r>
              <a:rPr lang="it-IT" sz="1400" b="1" dirty="0" err="1">
                <a:latin typeface="Comic Sans MS" panose="030F0702030302020204" pitchFamily="66" charset="0"/>
              </a:rPr>
              <a:t>Boud</a:t>
            </a:r>
            <a:r>
              <a:rPr lang="it-IT" sz="1400" b="1" dirty="0">
                <a:latin typeface="Comic Sans MS" panose="030F0702030302020204" pitchFamily="66" charset="0"/>
              </a:rPr>
              <a:t>, J. </a:t>
            </a:r>
            <a:r>
              <a:rPr lang="it-IT" sz="1400" b="1" dirty="0" err="1">
                <a:latin typeface="Comic Sans MS" panose="030F0702030302020204" pitchFamily="66" charset="0"/>
              </a:rPr>
              <a:t>Dunn</a:t>
            </a:r>
            <a:r>
              <a:rPr lang="it-IT" sz="1400" b="1" dirty="0">
                <a:latin typeface="Comic Sans MS" panose="030F0702030302020204" pitchFamily="66" charset="0"/>
              </a:rPr>
              <a:t>, E. </a:t>
            </a:r>
            <a:r>
              <a:rPr lang="it-IT" sz="1400" b="1" dirty="0" err="1">
                <a:latin typeface="Comic Sans MS" panose="030F0702030302020204" pitchFamily="66" charset="0"/>
              </a:rPr>
              <a:t>Hegarty</a:t>
            </a:r>
            <a:r>
              <a:rPr lang="it-IT" sz="1400" b="1" dirty="0">
                <a:latin typeface="Comic Sans MS" panose="030F0702030302020204" pitchFamily="66" charset="0"/>
              </a:rPr>
              <a:t>-Hazel</a:t>
            </a:r>
            <a:r>
              <a:rPr lang="it-IT" sz="1400" dirty="0">
                <a:latin typeface="Comic Sans MS" panose="030F0702030302020204" pitchFamily="66" charset="0"/>
              </a:rPr>
              <a:t>, «</a:t>
            </a:r>
            <a:r>
              <a:rPr lang="it-IT" sz="1400" i="1" dirty="0" err="1">
                <a:latin typeface="Comic Sans MS" panose="030F0702030302020204" pitchFamily="66" charset="0"/>
              </a:rPr>
              <a:t>Teaching</a:t>
            </a:r>
            <a:r>
              <a:rPr lang="it-IT" sz="1400" i="1" dirty="0">
                <a:latin typeface="Comic Sans MS" panose="030F0702030302020204" pitchFamily="66" charset="0"/>
              </a:rPr>
              <a:t> in </a:t>
            </a:r>
            <a:r>
              <a:rPr lang="it-IT" sz="1400" i="1" dirty="0" err="1">
                <a:latin typeface="Comic Sans MS" panose="030F0702030302020204" pitchFamily="66" charset="0"/>
              </a:rPr>
              <a:t>Laboratories</a:t>
            </a:r>
            <a:r>
              <a:rPr lang="it-IT" sz="1400" dirty="0">
                <a:latin typeface="Comic Sans MS" panose="030F0702030302020204" pitchFamily="66" charset="0"/>
              </a:rPr>
              <a:t>», Nelson Ed. Exeter: 1986.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Autori </a:t>
            </a:r>
            <a:r>
              <a:rPr lang="it-IT" sz="1400" b="1" dirty="0">
                <a:latin typeface="Comic Sans MS" panose="030F0702030302020204" pitchFamily="66" charset="0"/>
              </a:rPr>
              <a:t>vari</a:t>
            </a:r>
            <a:r>
              <a:rPr lang="it-IT" sz="1400" dirty="0">
                <a:latin typeface="Comic Sans MS" panose="030F0702030302020204" pitchFamily="66" charset="0"/>
              </a:rPr>
              <a:t>, “</a:t>
            </a:r>
            <a:r>
              <a:rPr lang="it-IT" sz="1400" i="1" dirty="0">
                <a:latin typeface="Comic Sans MS" panose="030F0702030302020204" pitchFamily="66" charset="0"/>
              </a:rPr>
              <a:t>La Chimica alle Elementari</a:t>
            </a:r>
            <a:r>
              <a:rPr lang="it-IT" sz="1400" dirty="0">
                <a:latin typeface="Comic Sans MS" panose="030F0702030302020204" pitchFamily="66" charset="0"/>
              </a:rPr>
              <a:t>”, Giunti Lisciani Editori: 1996.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V. Domenici</a:t>
            </a:r>
            <a:r>
              <a:rPr lang="it-IT" sz="1400" dirty="0" smtClean="0">
                <a:latin typeface="Comic Sans MS" panose="030F0702030302020204" pitchFamily="66" charset="0"/>
              </a:rPr>
              <a:t>, «</a:t>
            </a:r>
            <a:r>
              <a:rPr lang="it-IT" sz="1400" i="1" dirty="0" smtClean="0">
                <a:latin typeface="Comic Sans MS" panose="030F0702030302020204" pitchFamily="66" charset="0"/>
              </a:rPr>
              <a:t>Laboratori </a:t>
            </a:r>
            <a:r>
              <a:rPr lang="it-IT" sz="1400" i="1" dirty="0">
                <a:latin typeface="Comic Sans MS" panose="030F0702030302020204" pitchFamily="66" charset="0"/>
              </a:rPr>
              <a:t>didattici progettati dagli studenti di Chimica per i </a:t>
            </a:r>
            <a:r>
              <a:rPr lang="it-IT" sz="1400" i="1" dirty="0" smtClean="0">
                <a:latin typeface="Comic Sans MS" panose="030F0702030302020204" pitchFamily="66" charset="0"/>
              </a:rPr>
              <a:t>bambini»</a:t>
            </a:r>
            <a:r>
              <a:rPr lang="it-IT" sz="1400" dirty="0" smtClean="0">
                <a:latin typeface="Comic Sans MS" panose="030F0702030302020204" pitchFamily="66" charset="0"/>
              </a:rPr>
              <a:t>, </a:t>
            </a:r>
            <a:r>
              <a:rPr lang="it-IT" sz="1400" dirty="0">
                <a:latin typeface="Comic Sans MS" panose="030F0702030302020204" pitchFamily="66" charset="0"/>
              </a:rPr>
              <a:t>La Chimica nella Scuola, </a:t>
            </a:r>
            <a:r>
              <a:rPr lang="it-IT" sz="1400" dirty="0" smtClean="0">
                <a:latin typeface="Comic Sans MS" panose="030F0702030302020204" pitchFamily="66" charset="0"/>
              </a:rPr>
              <a:t>2016, </a:t>
            </a:r>
            <a:r>
              <a:rPr lang="it-IT" sz="1400" dirty="0">
                <a:latin typeface="Comic Sans MS" panose="030F0702030302020204" pitchFamily="66" charset="0"/>
              </a:rPr>
              <a:t>vol. </a:t>
            </a:r>
            <a:r>
              <a:rPr lang="it-IT" sz="1400" dirty="0" smtClean="0">
                <a:latin typeface="Comic Sans MS" panose="030F0702030302020204" pitchFamily="66" charset="0"/>
              </a:rPr>
              <a:t>1, pag</a:t>
            </a:r>
            <a:r>
              <a:rPr lang="it-IT" sz="1400" dirty="0">
                <a:latin typeface="Comic Sans MS" panose="030F0702030302020204" pitchFamily="66" charset="0"/>
              </a:rPr>
              <a:t>. </a:t>
            </a:r>
            <a:r>
              <a:rPr lang="it-IT" sz="1400" dirty="0" smtClean="0">
                <a:latin typeface="Comic Sans MS" panose="030F0702030302020204" pitchFamily="66" charset="0"/>
              </a:rPr>
              <a:t>75-77. </a:t>
            </a:r>
            <a:endParaRPr lang="it-IT" sz="1400" b="1" dirty="0" smtClean="0">
              <a:latin typeface="Comic Sans MS" panose="030F0702030302020204" pitchFamily="66" charset="0"/>
            </a:endParaRP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P.L. </a:t>
            </a:r>
            <a:r>
              <a:rPr lang="it-IT" sz="1400" b="1" dirty="0" err="1" smtClean="0">
                <a:latin typeface="Comic Sans MS" panose="030F0702030302020204" pitchFamily="66" charset="0"/>
              </a:rPr>
              <a:t>Riani</a:t>
            </a:r>
            <a:r>
              <a:rPr lang="it-IT" sz="1400" dirty="0" smtClean="0">
                <a:latin typeface="Comic Sans MS" panose="030F0702030302020204" pitchFamily="66" charset="0"/>
              </a:rPr>
              <a:t>, (a cura di) “</a:t>
            </a:r>
            <a:r>
              <a:rPr lang="it-IT" sz="1400" i="1" dirty="0" smtClean="0">
                <a:latin typeface="Comic Sans MS" panose="030F0702030302020204" pitchFamily="66" charset="0"/>
              </a:rPr>
              <a:t>Il Concetto di Trasformazione</a:t>
            </a:r>
            <a:r>
              <a:rPr lang="it-IT" sz="1400" dirty="0" smtClean="0">
                <a:latin typeface="Comic Sans MS" panose="030F0702030302020204" pitchFamily="66" charset="0"/>
              </a:rPr>
              <a:t>”, Stampa UNIPI.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L. </a:t>
            </a:r>
            <a:r>
              <a:rPr lang="it-IT" sz="1400" b="1" dirty="0">
                <a:latin typeface="Comic Sans MS" panose="030F0702030302020204" pitchFamily="66" charset="0"/>
              </a:rPr>
              <a:t>Cetti, </a:t>
            </a:r>
            <a:r>
              <a:rPr lang="it-IT" sz="1400" b="1" dirty="0" smtClean="0">
                <a:latin typeface="Comic Sans MS" panose="030F0702030302020204" pitchFamily="66" charset="0"/>
              </a:rPr>
              <a:t>V. </a:t>
            </a:r>
            <a:r>
              <a:rPr lang="it-IT" sz="1400" b="1" dirty="0">
                <a:latin typeface="Comic Sans MS" panose="030F0702030302020204" pitchFamily="66" charset="0"/>
              </a:rPr>
              <a:t>Domenici, </a:t>
            </a:r>
            <a:r>
              <a:rPr lang="it-IT" sz="1400" b="1" dirty="0" smtClean="0">
                <a:latin typeface="Comic Sans MS" panose="030F0702030302020204" pitchFamily="66" charset="0"/>
              </a:rPr>
              <a:t>A. Lenzi</a:t>
            </a:r>
            <a:r>
              <a:rPr lang="it-IT" sz="1400" b="1" dirty="0">
                <a:latin typeface="Comic Sans MS" panose="030F0702030302020204" pitchFamily="66" charset="0"/>
              </a:rPr>
              <a:t>, </a:t>
            </a:r>
            <a:r>
              <a:rPr lang="it-IT" sz="1400" b="1" dirty="0" smtClean="0">
                <a:latin typeface="Comic Sans MS" panose="030F0702030302020204" pitchFamily="66" charset="0"/>
              </a:rPr>
              <a:t>M. </a:t>
            </a:r>
            <a:r>
              <a:rPr lang="it-IT" sz="1400" b="1" dirty="0" err="1">
                <a:latin typeface="Comic Sans MS" panose="030F0702030302020204" pitchFamily="66" charset="0"/>
              </a:rPr>
              <a:t>Macelloni</a:t>
            </a:r>
            <a:r>
              <a:rPr lang="it-IT" sz="1400" b="1" dirty="0">
                <a:latin typeface="Comic Sans MS" panose="030F0702030302020204" pitchFamily="66" charset="0"/>
              </a:rPr>
              <a:t>, </a:t>
            </a:r>
            <a:r>
              <a:rPr lang="it-IT" sz="1400" b="1" dirty="0" smtClean="0">
                <a:latin typeface="Comic Sans MS" panose="030F0702030302020204" pitchFamily="66" charset="0"/>
              </a:rPr>
              <a:t>E. </a:t>
            </a:r>
            <a:r>
              <a:rPr lang="it-IT" sz="1400" b="1" dirty="0">
                <a:latin typeface="Comic Sans MS" panose="030F0702030302020204" pitchFamily="66" charset="0"/>
              </a:rPr>
              <a:t>Magazzini, </a:t>
            </a:r>
            <a:r>
              <a:rPr lang="it-IT" sz="1400" b="1" dirty="0" smtClean="0">
                <a:latin typeface="Comic Sans MS" panose="030F0702030302020204" pitchFamily="66" charset="0"/>
              </a:rPr>
              <a:t>E. Parri</a:t>
            </a:r>
            <a:r>
              <a:rPr lang="it-IT" sz="1400" b="1" dirty="0">
                <a:latin typeface="Comic Sans MS" panose="030F0702030302020204" pitchFamily="66" charset="0"/>
              </a:rPr>
              <a:t>, </a:t>
            </a:r>
            <a:r>
              <a:rPr lang="it-IT" sz="1400" b="1" dirty="0" smtClean="0">
                <a:latin typeface="Comic Sans MS" panose="030F0702030302020204" pitchFamily="66" charset="0"/>
              </a:rPr>
              <a:t>M. L. Rossetti</a:t>
            </a:r>
            <a:r>
              <a:rPr lang="it-IT" sz="1400" dirty="0" smtClean="0">
                <a:latin typeface="Comic Sans MS" panose="030F0702030302020204" pitchFamily="66" charset="0"/>
              </a:rPr>
              <a:t>, «</a:t>
            </a:r>
            <a:r>
              <a:rPr lang="it-IT" sz="1400" i="1" dirty="0" smtClean="0">
                <a:latin typeface="Comic Sans MS" panose="030F0702030302020204" pitchFamily="66" charset="0"/>
              </a:rPr>
              <a:t>Studenti </a:t>
            </a:r>
            <a:r>
              <a:rPr lang="it-IT" sz="1400" i="1" dirty="0">
                <a:latin typeface="Comic Sans MS" panose="030F0702030302020204" pitchFamily="66" charset="0"/>
              </a:rPr>
              <a:t>delle Classi Terze della Scuola Primaria al Museo: Attività e Feedback in </a:t>
            </a:r>
            <a:r>
              <a:rPr lang="it-IT" sz="1400" i="1" dirty="0" smtClean="0">
                <a:latin typeface="Comic Sans MS" panose="030F0702030302020204" pitchFamily="66" charset="0"/>
              </a:rPr>
              <a:t>Aula»</a:t>
            </a:r>
            <a:r>
              <a:rPr lang="it-IT" sz="1400" dirty="0" smtClean="0">
                <a:latin typeface="Comic Sans MS" panose="030F0702030302020204" pitchFamily="66" charset="0"/>
              </a:rPr>
              <a:t>, La Chimica nella Scuola, 2013, vol. 1, pag</a:t>
            </a:r>
            <a:r>
              <a:rPr lang="it-IT" sz="1400" dirty="0">
                <a:latin typeface="Comic Sans MS" panose="030F0702030302020204" pitchFamily="66" charset="0"/>
              </a:rPr>
              <a:t>. </a:t>
            </a:r>
            <a:r>
              <a:rPr lang="it-IT" sz="1400" dirty="0" smtClean="0">
                <a:latin typeface="Comic Sans MS" panose="030F0702030302020204" pitchFamily="66" charset="0"/>
              </a:rPr>
              <a:t>15-38. </a:t>
            </a:r>
            <a:endParaRPr lang="it-IT" sz="1400" dirty="0">
              <a:latin typeface="Comic Sans MS" panose="030F0702030302020204" pitchFamily="66" charset="0"/>
            </a:endParaRP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V. Domenici</a:t>
            </a:r>
            <a:r>
              <a:rPr lang="it-IT" sz="1400" dirty="0" smtClean="0">
                <a:latin typeface="Comic Sans MS" panose="030F0702030302020204" pitchFamily="66" charset="0"/>
              </a:rPr>
              <a:t>, «</a:t>
            </a:r>
            <a:r>
              <a:rPr lang="it-IT" sz="1400" i="1" dirty="0" smtClean="0">
                <a:latin typeface="Comic Sans MS" panose="030F0702030302020204" pitchFamily="66" charset="0"/>
              </a:rPr>
              <a:t>Insegnare e apprendere Chimica»</a:t>
            </a:r>
            <a:r>
              <a:rPr lang="it-IT" sz="1400" dirty="0" smtClean="0">
                <a:latin typeface="Comic Sans MS" panose="030F0702030302020204" pitchFamily="66" charset="0"/>
              </a:rPr>
              <a:t>, </a:t>
            </a:r>
            <a:r>
              <a:rPr lang="it-IT" sz="1400" i="1" dirty="0" smtClean="0">
                <a:latin typeface="Comic Sans MS" panose="030F0702030302020204" pitchFamily="66" charset="0"/>
              </a:rPr>
              <a:t>Mondadori, Firenze</a:t>
            </a:r>
            <a:r>
              <a:rPr lang="it-IT" sz="1400" dirty="0" smtClean="0">
                <a:latin typeface="Comic Sans MS" panose="030F0702030302020204" pitchFamily="66" charset="0"/>
              </a:rPr>
              <a:t>, 2018.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V. Domenici, «</a:t>
            </a:r>
            <a:r>
              <a:rPr lang="it-IT" sz="1400" i="1" dirty="0" smtClean="0">
                <a:latin typeface="Comic Sans MS" panose="030F0702030302020204" pitchFamily="66" charset="0"/>
              </a:rPr>
              <a:t>Il colore del sangue. Un racconto storico sulla nascita del pigmento rosso magenta» </a:t>
            </a:r>
            <a:r>
              <a:rPr lang="it-IT" sz="1400" dirty="0" smtClean="0">
                <a:latin typeface="Comic Sans MS" panose="030F0702030302020204" pitchFamily="66" charset="0"/>
              </a:rPr>
              <a:t>In Molecole in Primo Piano. Vol. 5, 2020, pp. 83-100.</a:t>
            </a: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A</a:t>
            </a:r>
            <a:r>
              <a:rPr lang="it-IT" sz="1400" b="1" dirty="0">
                <a:latin typeface="Comic Sans MS" panose="030F0702030302020204" pitchFamily="66" charset="0"/>
              </a:rPr>
              <a:t>. Zecchina, </a:t>
            </a:r>
            <a:r>
              <a:rPr lang="it-IT" sz="1400" i="1" dirty="0">
                <a:latin typeface="Comic Sans MS" panose="030F0702030302020204" pitchFamily="66" charset="0"/>
              </a:rPr>
              <a:t>Alchimie dell’arte. La chimica e l’evoluzione della pittura, Zanichelli, 2012</a:t>
            </a:r>
            <a:r>
              <a:rPr lang="it-IT" sz="1400" i="1" dirty="0" smtClean="0">
                <a:latin typeface="Comic Sans MS" panose="030F0702030302020204" pitchFamily="66" charset="0"/>
              </a:rPr>
              <a:t>.</a:t>
            </a:r>
          </a:p>
          <a:p>
            <a:endParaRPr lang="it-IT" sz="1400" b="1" i="1" dirty="0">
              <a:latin typeface="Comic Sans MS" panose="030F0702030302020204" pitchFamily="66" charset="0"/>
            </a:endParaRPr>
          </a:p>
          <a:p>
            <a:r>
              <a:rPr lang="it-IT" sz="1400" b="1" dirty="0" smtClean="0">
                <a:latin typeface="Comic Sans MS" panose="030F0702030302020204" pitchFamily="66" charset="0"/>
              </a:rPr>
              <a:t>Altri riferimenti scaricabili sul sito web:</a:t>
            </a:r>
            <a:r>
              <a:rPr lang="it-IT" sz="1400" dirty="0"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  <a:hlinkClick r:id="rId2"/>
              </a:rPr>
              <a:t>http://</a:t>
            </a:r>
            <a:r>
              <a:rPr lang="it-IT" sz="1400" dirty="0" smtClean="0">
                <a:latin typeface="Comic Sans MS" panose="030F0702030302020204" pitchFamily="66" charset="0"/>
                <a:hlinkClick r:id="rId2"/>
              </a:rPr>
              <a:t>smslab.dcci.unipi.it/didattica-distanza.html</a:t>
            </a:r>
            <a:r>
              <a:rPr lang="it-IT" sz="1400" dirty="0" smtClean="0">
                <a:latin typeface="Comic Sans MS" panose="030F0702030302020204" pitchFamily="66" charset="0"/>
              </a:rPr>
              <a:t>  </a:t>
            </a:r>
          </a:p>
          <a:p>
            <a:endParaRPr lang="it-IT" sz="14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30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38309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06478"/>
              </p:ext>
            </p:extLst>
          </p:nvPr>
        </p:nvGraphicFramePr>
        <p:xfrm>
          <a:off x="183639" y="1432945"/>
          <a:ext cx="11278219" cy="5122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231"/>
                <a:gridCol w="7379988"/>
              </a:tblGrid>
              <a:tr h="9473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Prerequisiti: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onoscenza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di base su cosa sono i minerali, conoscenza di base degli stati della materia (solido e liquido), saper maneggiare i liquidi e i solidi, saper lavorare in gruppo.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46" marR="332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Obiettivi: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</a:rPr>
                        <a:t>P</a:t>
                      </a:r>
                      <a:r>
                        <a:rPr lang="it-IT" sz="1400" b="1" dirty="0" smtClean="0">
                          <a:effectLst/>
                        </a:rPr>
                        <a:t>reparare di alcuni pigmenti a partire da minerali ferrosi</a:t>
                      </a:r>
                      <a:r>
                        <a:rPr lang="it-IT" sz="1400" b="1" baseline="0" dirty="0" smtClean="0">
                          <a:effectLst/>
                        </a:rPr>
                        <a:t> (esempio: le ocre), osservare i colori di alcuni minerali e associarli ai pigmenti usati in pittura, comprendere la differenza tra miscugli omogenei (soluzioni) e miscugli eterogenei. Concetto base di «soluzione» (solvente e soluto). Comprendere il concetto di «simile scioglie il simile» per spiegare i fenomeni osservati.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Procedimento: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1)</a:t>
                      </a:r>
                      <a:r>
                        <a:rPr lang="it-IT" sz="1400" b="1" baseline="0" dirty="0" smtClean="0">
                          <a:effectLst/>
                        </a:rPr>
                        <a:t> osservazione e descrizione di alcuni minerali; 2) preparazione di una polvere di un pigmento (giallo/rosso/marrone) e descrizione delle caratteristiche; 3) preparazione di alcuni miscugli (pigmenti + acqua; pigmenti + olio/acquaragia inodore). Osservazione e distinzione tra miscugli omogenei e eterogenei.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597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Materiale necessario: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Vedi scheda (materiale</a:t>
                      </a:r>
                      <a:r>
                        <a:rPr lang="it-IT" sz="1400" b="1" baseline="0" dirty="0" smtClean="0">
                          <a:effectLst/>
                        </a:rPr>
                        <a:t> a parte).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9694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Norme di sicurezza: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</a:rPr>
                        <a:t>Ricordare sempre ai bambini che quando si fanno esperienze</a:t>
                      </a:r>
                      <a:r>
                        <a:rPr lang="it-IT" sz="1400" b="1" baseline="0" dirty="0" smtClean="0">
                          <a:effectLst/>
                        </a:rPr>
                        <a:t> di laboratorio non si devono portare le mani alla bocca, si deve prestare attenzione a quello che si fa e maneggiare gli oggetti con cura. Dove possibile si utilizzeranno materiali sostitutivi alla vetreria.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83640" y="167114"/>
            <a:ext cx="11094580" cy="114300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Scheda generale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della </a:t>
            </a:r>
            <a:r>
              <a:rPr lang="it-IT" altLang="it-IT" sz="2800" b="1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prima esperienza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laboratoriale</a:t>
            </a: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b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di origine naturale (inorganica: i minerali)</a:t>
            </a:r>
            <a:endParaRPr lang="it-IT" altLang="it-IT" sz="2800" b="1" cap="none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2553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02107"/>
              </p:ext>
            </p:extLst>
          </p:nvPr>
        </p:nvGraphicFramePr>
        <p:xfrm>
          <a:off x="183639" y="1432945"/>
          <a:ext cx="11278219" cy="5464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231"/>
                <a:gridCol w="7379988"/>
              </a:tblGrid>
              <a:tr h="6824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Prerequisiti: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onoscenza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di base su cosa sono i vegetali, conoscenza di base del concetto di soluzione e di solvente, saper lavorare in gruppo.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46" marR="332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Obiettivi: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</a:rPr>
                        <a:t>P</a:t>
                      </a:r>
                      <a:r>
                        <a:rPr lang="it-IT" sz="1400" b="1" dirty="0" smtClean="0">
                          <a:effectLst/>
                        </a:rPr>
                        <a:t>reparare di alcuni pigmenti a partire da foglie o fiori </a:t>
                      </a:r>
                      <a:r>
                        <a:rPr lang="it-IT" sz="1400" b="1" baseline="0" dirty="0" smtClean="0">
                          <a:effectLst/>
                        </a:rPr>
                        <a:t>(esempio: radicchio, cavolo rosso), osservare i colori delle soluzioni concentrate ottenute da questi vegetali, preparare soluzioni con gradazioni di colori e scale di colori aggiungendo alla soluzione ottenuta alcune sostanze acide (succo di limone) e alcune sostanze basiche (soluzione di bicarbonato di sodio). Concetti operativi di acido e di base.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Procedimento: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1)</a:t>
                      </a:r>
                      <a:r>
                        <a:rPr lang="it-IT" sz="1400" b="1" baseline="0" dirty="0" smtClean="0">
                          <a:effectLst/>
                        </a:rPr>
                        <a:t> Estrazione di alcuni pigmenti naturali (antocianine) da foglie di cavolo rosso o radicchio; 2) preparazione di una soluzione concentrata di estratto; 3) preparazione di soluzioni con scale di colori dal rosso al verde per aggiunta di sostanze basiche o acide in quantità diverse. Osservazione e descrizione delle principali proprietà dei fenomeni osservati.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597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Materiale necessario: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Vedi scheda (materiale</a:t>
                      </a:r>
                      <a:r>
                        <a:rPr lang="it-IT" sz="1400" b="1" baseline="0" dirty="0" smtClean="0">
                          <a:effectLst/>
                        </a:rPr>
                        <a:t> a parte).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9694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Norme di sicurezza: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</a:rPr>
                        <a:t>Ricordare sempre ai bambini che quando si fanno esperienze</a:t>
                      </a:r>
                      <a:r>
                        <a:rPr lang="it-IT" sz="1400" b="1" baseline="0" dirty="0" smtClean="0">
                          <a:effectLst/>
                        </a:rPr>
                        <a:t> di laboratorio non si devono portare le mani alla bocca, si deve prestare attenzione a quello che si fa e maneggiare gli oggetti con cura. Dove possibile si utilizzeranno materiali sostitutivi alla vetreria. Attenzione alle fonti di calore (piastra) che saranno usate per estrarre i pigmenti colorati.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9717" y="113966"/>
            <a:ext cx="10762026" cy="114300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Scheda generale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della </a:t>
            </a:r>
            <a:r>
              <a:rPr lang="it-IT" altLang="it-IT" sz="2800" b="1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seconda esperienza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laboratoriale</a:t>
            </a: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b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di origine naturale (organica: vegetali)</a:t>
            </a:r>
            <a:endParaRPr lang="it-IT" altLang="it-IT" sz="2800" b="1" cap="none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3262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89019"/>
              </p:ext>
            </p:extLst>
          </p:nvPr>
        </p:nvGraphicFramePr>
        <p:xfrm>
          <a:off x="183639" y="1389958"/>
          <a:ext cx="11278219" cy="5418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231"/>
                <a:gridCol w="7379988"/>
              </a:tblGrid>
              <a:tr h="9473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Prerequisiti: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onoscenza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di base sul concetto di trasformazione, conoscenza di base degli stati della materia (solido e liquido), saper maneggiare i liquidi e i solidi, saper lavorare in gruppo.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3246" marR="3324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Obiettivi: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</a:rPr>
                        <a:t>P</a:t>
                      </a:r>
                      <a:r>
                        <a:rPr lang="it-IT" sz="1400" b="1" dirty="0" smtClean="0">
                          <a:effectLst/>
                        </a:rPr>
                        <a:t>reparare di alcuni pigmenti sintetici a partire da sostanze chimiche «semplici» (in</a:t>
                      </a:r>
                      <a:r>
                        <a:rPr lang="it-IT" sz="1400" b="1" baseline="0" dirty="0" smtClean="0">
                          <a:effectLst/>
                        </a:rPr>
                        <a:t> riferimento alla chimica di base»). Effettuare delle reazioni chimiche semplici, associate ad un cambiamento di colore o alla precipitazione di un soluto colorato. Comprendere e saper descrivere con parole specifiche i fenomeni osservati.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13041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Procedimento: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1)</a:t>
                      </a:r>
                      <a:r>
                        <a:rPr lang="it-IT" sz="1400" b="1" baseline="0" dirty="0" smtClean="0">
                          <a:effectLst/>
                        </a:rPr>
                        <a:t> Preparazione di alcuni pigmenti sintetici attraverso reazioni di precipitazione (esempio: il Blu di Prussia). 2) Osservazione di alcuni pigmenti di sintesi oggi usati nella pittura. 3) Osservazione di una reazione particolare che fa «sparire» il colore (reazione tra permanganato di potassio e acqua ossigenata). Osservazione di gruppo e collettiva sulle caratteristiche principali delle reazioni chimiche «colorimetriche».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5975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Materiale necessario: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  <a:r>
                        <a:rPr lang="it-IT" sz="1400" b="1" dirty="0" smtClean="0">
                          <a:effectLst/>
                        </a:rPr>
                        <a:t>Vedi scheda (materiale</a:t>
                      </a:r>
                      <a:r>
                        <a:rPr lang="it-IT" sz="1400" b="1" baseline="0" dirty="0" smtClean="0">
                          <a:effectLst/>
                        </a:rPr>
                        <a:t> a parte).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  <a:tr h="9694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Norme di sicurezza: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46" marR="332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effectLst/>
                        </a:rPr>
                        <a:t>Ricordare sempre ai bambini che quando si fanno esperienze</a:t>
                      </a:r>
                      <a:r>
                        <a:rPr lang="it-IT" sz="1400" b="1" baseline="0" dirty="0" smtClean="0">
                          <a:effectLst/>
                        </a:rPr>
                        <a:t> di laboratorio non si devono portare le mani alla bocca, si deve prestare attenzione a quello che si fa e maneggiare gli oggetti con cura. Dove possibile si utilizzeranno materiali sostitutivi alla vetreria. </a:t>
                      </a:r>
                      <a:endParaRPr lang="it-IT" sz="1400" b="1" dirty="0">
                        <a:effectLst/>
                      </a:endParaRPr>
                    </a:p>
                  </a:txBody>
                  <a:tcPr marL="33246" marR="33246" marT="0" marB="0"/>
                </a:tc>
              </a:tr>
            </a:tbl>
          </a:graphicData>
        </a:graphic>
      </p:graphicFrame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00207" y="159756"/>
            <a:ext cx="9865057" cy="114300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Scheda generale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della </a:t>
            </a:r>
            <a:r>
              <a:rPr lang="it-IT" altLang="it-IT" sz="2800" b="1" i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terza esperienza 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laboratoriale</a:t>
            </a:r>
            <a: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br>
              <a:rPr lang="it-IT" altLang="it-IT" sz="2800" b="1" cap="none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it-IT" altLang="it-IT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di origine sintetica (trasformazioni chimiche)</a:t>
            </a:r>
            <a:endParaRPr lang="it-IT" altLang="it-IT" sz="2800" b="1" cap="none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1619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Il progetto sui pigmenti naturali e artificiali </a:t>
            </a:r>
            <a:endParaRPr lang="it-IT" sz="32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38200" y="1880116"/>
            <a:ext cx="108084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latin typeface="Comic Sans MS" panose="030F0702030302020204" pitchFamily="66" charset="0"/>
              </a:rPr>
              <a:t>Aspetti tecnici e logistici per le esperienze di laboratorio: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Comic Sans MS" panose="030F0702030302020204" pitchFamily="66" charset="0"/>
              </a:rPr>
              <a:t>Per le attività laboratoriali sarebbe preferibile dividere i bambini in gruppi (5 o 6 bambini al massimo). Ogni gruppo lavorerà attorno ad un tavolo abbastanza grande per appoggiare i materiali e i fogli su cui scrivere e fare le osservazioni. Possiamo pensare di gestire un numero indicativo di 6 - 7 gruppi di bambini. Per questa attività è meglio preparare già i gruppi (dividendo i bambini) che lavoreranno possibilmente sempre nello stesso gruppo durante i tre incontri. 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Comic Sans MS" panose="030F0702030302020204" pitchFamily="66" charset="0"/>
              </a:rPr>
              <a:t>Alcune fasi delle attività (in tutti e tre gli incontri) seguiranno invece la metodologia del laboratorio «dimostrativo», in cui gli operatori (io o i miei studenti) faranno delle esperienze o una parte di esse (ad esempio, quando si preparerà l’estratto dalle foglie di cavolo rosso o radicchio usando la piastra scaldante), mentre i bambini osservano, scrivono e interagiscono con gli operatori.</a:t>
            </a:r>
          </a:p>
          <a:p>
            <a:pPr marL="342900" indent="-342900">
              <a:buAutoNum type="arabicParenR"/>
            </a:pPr>
            <a:r>
              <a:rPr lang="it-IT" dirty="0" smtClean="0">
                <a:latin typeface="Comic Sans MS" panose="030F0702030302020204" pitchFamily="66" charset="0"/>
              </a:rPr>
              <a:t>Il materiale sarà portato direttamente da noi volta per volta. Per la preparazione delle soluzioni e miscugli (1° laboratorio), la preparazione delle soluzioni con l’estratto (2° laboratorio) e le reazioni per la preparazione dei pigmenti sintetici (3° laboratorio) utilizzeremo delle provette di plastica e altro materiale non pericoloso (no vetreria!), in modo che ogni bambino possa fare in modo autonomo una parte delle esperienze proposte.</a:t>
            </a:r>
            <a:endParaRPr lang="it-IT" dirty="0">
              <a:latin typeface="Comic Sans MS" panose="030F0702030302020204" pitchFamily="66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5682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7792" y="13017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 pigmenti dai minerali</a:t>
            </a:r>
            <a:endParaRPr lang="it-IT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7568" y="3537440"/>
            <a:ext cx="7632848" cy="17526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1. Osserviamo i minerali.</a:t>
            </a:r>
          </a:p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2. Dai minerali ai pigmenti: come facevano gli antichi?</a:t>
            </a:r>
          </a:p>
        </p:txBody>
      </p:sp>
      <p:sp>
        <p:nvSpPr>
          <p:cNvPr id="4" name="Ovale 3"/>
          <p:cNvSpPr/>
          <p:nvPr/>
        </p:nvSpPr>
        <p:spPr>
          <a:xfrm>
            <a:off x="163773" y="126491"/>
            <a:ext cx="3234519" cy="1429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latin typeface="Comic Sans MS" panose="030F0702030302020204" pitchFamily="66" charset="0"/>
              </a:rPr>
              <a:t>1° incontro</a:t>
            </a:r>
            <a:endParaRPr lang="it-IT" sz="3200" b="1" dirty="0">
              <a:latin typeface="Comic Sans MS" panose="030F0702030302020204" pitchFamily="66" charset="0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6203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09190" y="188640"/>
            <a:ext cx="8229600" cy="634082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omic Sans MS" panose="030F0702030302020204" pitchFamily="66" charset="0"/>
              </a:rPr>
              <a:t>Completa la tabella e rispondi: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89749"/>
              </p:ext>
            </p:extLst>
          </p:nvPr>
        </p:nvGraphicFramePr>
        <p:xfrm>
          <a:off x="1094509" y="997248"/>
          <a:ext cx="9321969" cy="51845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38472"/>
                <a:gridCol w="2495922"/>
                <a:gridCol w="2217585"/>
                <a:gridCol w="2369990"/>
              </a:tblGrid>
              <a:tr h="648072"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Limonite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Azzurrite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Ematite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Che elementi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(metalli) contiene questo minerale?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Di che colore è il minerale?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0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Secondo voi,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d</a:t>
                      </a:r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che colore è il pigmento che si ricava da questo minerale?</a:t>
                      </a:r>
                      <a:endParaRPr lang="it-IT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85312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ysClr val="windowText" lastClr="000000"/>
                          </a:solidFill>
                        </a:rPr>
                        <a:t>Adesso prova a grattare</a:t>
                      </a:r>
                      <a:r>
                        <a:rPr lang="it-IT" baseline="0" dirty="0" smtClean="0">
                          <a:solidFill>
                            <a:sysClr val="windowText" lastClr="000000"/>
                          </a:solidFill>
                        </a:rPr>
                        <a:t> il minerale con una limetta e otterrai così una polvere: di che colore è?</a:t>
                      </a:r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tella a 5 punte 2"/>
          <p:cNvSpPr/>
          <p:nvPr/>
        </p:nvSpPr>
        <p:spPr>
          <a:xfrm>
            <a:off x="10753700" y="188640"/>
            <a:ext cx="720077" cy="634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9101" y="19363"/>
            <a:ext cx="1594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/>
              <a:t>Lavoro di gruppo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41C6-FE21-4E95-8454-FB085EF36860}" type="slidenum">
              <a:rPr lang="it-IT" smtClean="0"/>
              <a:t>9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 rot="5400000">
            <a:off x="9100161" y="3065135"/>
            <a:ext cx="5729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Valentina Domenici – corso di Didattica della Chimica - Appunti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4365655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3255</Words>
  <Application>Microsoft Office PowerPoint</Application>
  <PresentationFormat>Widescreen</PresentationFormat>
  <Paragraphs>406</Paragraphs>
  <Slides>30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Times New Roman</vt:lpstr>
      <vt:lpstr>Tw Cen MT</vt:lpstr>
      <vt:lpstr>Tw Cen MT Condensed</vt:lpstr>
      <vt:lpstr>Wingdings 3</vt:lpstr>
      <vt:lpstr>Tema di Office</vt:lpstr>
      <vt:lpstr>Integrale</vt:lpstr>
      <vt:lpstr>Progetto SUI PIGMENTI NATURALI E ARTIFICIALI PER LE SCUOLE PRIMARIE  (didattica della Chimica)</vt:lpstr>
      <vt:lpstr>Il progetto sui pigmenti naturali e artificiali# </vt:lpstr>
      <vt:lpstr>Il progetto sui pigmenti naturali e artificiali </vt:lpstr>
      <vt:lpstr>Scheda generale della prima esperienza laboratoriale: I pigmenti di origine naturale (inorganica: i minerali)</vt:lpstr>
      <vt:lpstr>Scheda generale della seconda esperienza laboratoriale: I pigmenti di origine naturale (organica: vegetali)</vt:lpstr>
      <vt:lpstr>Scheda generale della terza esperienza laboratoriale: I pigmenti di origine sintetica (trasformazioni chimiche)</vt:lpstr>
      <vt:lpstr>Il progetto sui pigmenti naturali e artificiali </vt:lpstr>
      <vt:lpstr>I pigmenti dai minerali</vt:lpstr>
      <vt:lpstr>Completa la tabella e rispondi:</vt:lpstr>
      <vt:lpstr>I colori delle civiltà antiche Associa con delle frecce il nome del minerale al colore (pigmento derivato) alla foto al minerale</vt:lpstr>
      <vt:lpstr>I pigmenti nel mondo vegetale</vt:lpstr>
      <vt:lpstr>Collegate i vegetali (fiori, frutta, verdura, foglie…) che secondo voi contengono gli stessi pigmenti naturali</vt:lpstr>
      <vt:lpstr>Estrazione di un pigmento (della classe delle antocianine) dal radicchio o dal cavolo rosso:</vt:lpstr>
      <vt:lpstr>Estrazione di un pigmento (della classe delle antocianine) dal radicchio o dal cavolo rosso:</vt:lpstr>
      <vt:lpstr>Procedimento di estrazione delle antocianine:</vt:lpstr>
      <vt:lpstr>Prepariamo una soluzione diluita di succo di radicchio (o cavolo rosso):</vt:lpstr>
      <vt:lpstr>Osserviamo cosa succede se aggiungiamo sostanze con diversa acidità alla soluzione</vt:lpstr>
      <vt:lpstr>Griglia di osservazione:</vt:lpstr>
      <vt:lpstr>Estrazione di un pigmento (della classe delle antocianine) dal radicchio o dal cavolo rosso:</vt:lpstr>
      <vt:lpstr>I pigmenti sintetici e la chimica di base</vt:lpstr>
      <vt:lpstr>La sintesi dei “colori” sintetici nella Storia:</vt:lpstr>
      <vt:lpstr>ESPERIENZA DI LABORATORIO:</vt:lpstr>
      <vt:lpstr>ESPERIENZA DI LABORATORIO:</vt:lpstr>
      <vt:lpstr>ESPERIENZA DI LABORATORIO:</vt:lpstr>
      <vt:lpstr>GRIGLIA di OSSERVAZIONE PER L’esperienza N. 1</vt:lpstr>
      <vt:lpstr>GRIGLIA di OSSERVAZIONE PER L’esperienza N. 2</vt:lpstr>
      <vt:lpstr>Collegate i nomi dei pigmenti al loro colore e alla loro origine</vt:lpstr>
      <vt:lpstr>PARTE DI ELABORAZIONE</vt:lpstr>
      <vt:lpstr>PARTE DI ELABORAZIONE</vt:lpstr>
      <vt:lpstr>Riferimenti e approfondimenti: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Domenici</dc:creator>
  <cp:lastModifiedBy>Domenici</cp:lastModifiedBy>
  <cp:revision>52</cp:revision>
  <dcterms:created xsi:type="dcterms:W3CDTF">2018-02-18T17:38:13Z</dcterms:created>
  <dcterms:modified xsi:type="dcterms:W3CDTF">2020-04-30T11:58:17Z</dcterms:modified>
</cp:coreProperties>
</file>